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handoutMasterIdLst>
    <p:handoutMasterId r:id="rId123"/>
  </p:handoutMasterIdLst>
  <p:sldIdLst>
    <p:sldId id="1987" r:id="rId2"/>
    <p:sldId id="2095" r:id="rId3"/>
    <p:sldId id="1988" r:id="rId4"/>
    <p:sldId id="1991" r:id="rId5"/>
    <p:sldId id="1990" r:id="rId6"/>
    <p:sldId id="1989" r:id="rId7"/>
    <p:sldId id="2000" r:id="rId8"/>
    <p:sldId id="2004" r:id="rId9"/>
    <p:sldId id="2001" r:id="rId10"/>
    <p:sldId id="2002" r:id="rId11"/>
    <p:sldId id="2028" r:id="rId12"/>
    <p:sldId id="2093" r:id="rId13"/>
    <p:sldId id="2003" r:id="rId14"/>
    <p:sldId id="2005" r:id="rId15"/>
    <p:sldId id="2006" r:id="rId16"/>
    <p:sldId id="1992" r:id="rId17"/>
    <p:sldId id="2031" r:id="rId18"/>
    <p:sldId id="2029" r:id="rId19"/>
    <p:sldId id="2116" r:id="rId20"/>
    <p:sldId id="2007" r:id="rId21"/>
    <p:sldId id="2117" r:id="rId22"/>
    <p:sldId id="2118" r:id="rId23"/>
    <p:sldId id="2008" r:id="rId24"/>
    <p:sldId id="2030" r:id="rId25"/>
    <p:sldId id="2009" r:id="rId26"/>
    <p:sldId id="2120" r:id="rId27"/>
    <p:sldId id="2121" r:id="rId28"/>
    <p:sldId id="1998" r:id="rId29"/>
    <p:sldId id="2010" r:id="rId30"/>
    <p:sldId id="2011" r:id="rId31"/>
    <p:sldId id="2020" r:id="rId32"/>
    <p:sldId id="2022" r:id="rId33"/>
    <p:sldId id="2019" r:id="rId34"/>
    <p:sldId id="2024" r:id="rId35"/>
    <p:sldId id="2025" r:id="rId36"/>
    <p:sldId id="2015" r:id="rId37"/>
    <p:sldId id="2026" r:id="rId38"/>
    <p:sldId id="2027" r:id="rId39"/>
    <p:sldId id="2032" r:id="rId40"/>
    <p:sldId id="2049" r:id="rId41"/>
    <p:sldId id="2129" r:id="rId42"/>
    <p:sldId id="2130" r:id="rId43"/>
    <p:sldId id="2126" r:id="rId44"/>
    <p:sldId id="2013" r:id="rId45"/>
    <p:sldId id="2050" r:id="rId46"/>
    <p:sldId id="2054" r:id="rId47"/>
    <p:sldId id="2036" r:id="rId48"/>
    <p:sldId id="2037" r:id="rId49"/>
    <p:sldId id="2043" r:id="rId50"/>
    <p:sldId id="2044" r:id="rId51"/>
    <p:sldId id="2046" r:id="rId52"/>
    <p:sldId id="2042" r:id="rId53"/>
    <p:sldId id="2055" r:id="rId54"/>
    <p:sldId id="2056" r:id="rId55"/>
    <p:sldId id="2045" r:id="rId56"/>
    <p:sldId id="2053" r:id="rId57"/>
    <p:sldId id="2038" r:id="rId58"/>
    <p:sldId id="2048" r:id="rId59"/>
    <p:sldId id="2047" r:id="rId60"/>
    <p:sldId id="2057" r:id="rId61"/>
    <p:sldId id="2052" r:id="rId62"/>
    <p:sldId id="2051" r:id="rId63"/>
    <p:sldId id="2058" r:id="rId64"/>
    <p:sldId id="2040" r:id="rId65"/>
    <p:sldId id="2101" r:id="rId66"/>
    <p:sldId id="2142" r:id="rId67"/>
    <p:sldId id="2110" r:id="rId68"/>
    <p:sldId id="2112" r:id="rId69"/>
    <p:sldId id="2111" r:id="rId70"/>
    <p:sldId id="2114" r:id="rId71"/>
    <p:sldId id="2107" r:id="rId72"/>
    <p:sldId id="2108" r:id="rId73"/>
    <p:sldId id="2109" r:id="rId74"/>
    <p:sldId id="2059" r:id="rId75"/>
    <p:sldId id="2131" r:id="rId76"/>
    <p:sldId id="2067" r:id="rId77"/>
    <p:sldId id="2064" r:id="rId78"/>
    <p:sldId id="2061" r:id="rId79"/>
    <p:sldId id="2062" r:id="rId80"/>
    <p:sldId id="2063" r:id="rId81"/>
    <p:sldId id="2065" r:id="rId82"/>
    <p:sldId id="2068" r:id="rId83"/>
    <p:sldId id="2069" r:id="rId84"/>
    <p:sldId id="2070" r:id="rId85"/>
    <p:sldId id="2104" r:id="rId86"/>
    <p:sldId id="2132" r:id="rId87"/>
    <p:sldId id="2115" r:id="rId88"/>
    <p:sldId id="2123" r:id="rId89"/>
    <p:sldId id="2134" r:id="rId90"/>
    <p:sldId id="2122" r:id="rId91"/>
    <p:sldId id="2102" r:id="rId92"/>
    <p:sldId id="2125" r:id="rId93"/>
    <p:sldId id="2141" r:id="rId94"/>
    <p:sldId id="2060" r:id="rId95"/>
    <p:sldId id="2071" r:id="rId96"/>
    <p:sldId id="2073" r:id="rId97"/>
    <p:sldId id="2092" r:id="rId98"/>
    <p:sldId id="2074" r:id="rId99"/>
    <p:sldId id="2090" r:id="rId100"/>
    <p:sldId id="2091" r:id="rId101"/>
    <p:sldId id="2137" r:id="rId102"/>
    <p:sldId id="2138" r:id="rId103"/>
    <p:sldId id="2136" r:id="rId104"/>
    <p:sldId id="2135" r:id="rId105"/>
    <p:sldId id="2072" r:id="rId106"/>
    <p:sldId id="2084" r:id="rId107"/>
    <p:sldId id="2078" r:id="rId108"/>
    <p:sldId id="2079" r:id="rId109"/>
    <p:sldId id="2089" r:id="rId110"/>
    <p:sldId id="2085" r:id="rId111"/>
    <p:sldId id="2086" r:id="rId112"/>
    <p:sldId id="2087" r:id="rId113"/>
    <p:sldId id="2088" r:id="rId114"/>
    <p:sldId id="2127" r:id="rId115"/>
    <p:sldId id="2133" r:id="rId116"/>
    <p:sldId id="2128" r:id="rId117"/>
    <p:sldId id="2139" r:id="rId118"/>
    <p:sldId id="2140" r:id="rId119"/>
    <p:sldId id="2096" r:id="rId120"/>
    <p:sldId id="1960" r:id="rId12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9933"/>
    <a:srgbClr val="008000"/>
    <a:srgbClr val="000099"/>
    <a:srgbClr val="FF0000"/>
    <a:srgbClr val="FF6600"/>
    <a:srgbClr val="66FFFF"/>
    <a:srgbClr val="FF3399"/>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A147AC-9AD6-420E-93C9-EF0EEC343E36}" v="21" dt="2025-12-21T17:10:57.718"/>
    <p1510:client id="{5A3B4F18-59D7-42B1-B807-667C33423949}" v="621" dt="2025-12-22T06:09:04.290"/>
    <p1510:client id="{BFD8AB3E-B48B-C96D-C3E0-71F39BCA3301}" v="288" dt="2025-12-21T15:22:31.842"/>
    <p1510:client id="{E88097FD-1CBA-1CE7-F404-833D74899E58}" v="1" dt="2025-12-22T02:28:51.515"/>
    <p1510:client id="{FC630839-A27D-4BDF-B285-1FCF548A50CB}" v="592" dt="2025-12-21T05:44:53.7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128"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71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71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71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9E2CB30-4184-4C1B-912F-A6AED0718E53}" type="slidenum">
              <a:rPr lang="en-US"/>
              <a:pPr>
                <a:defRPr/>
              </a:pPr>
              <a:t>‹#›</a:t>
            </a:fld>
            <a:endParaRPr lang="en-US"/>
          </a:p>
        </p:txBody>
      </p:sp>
    </p:spTree>
    <p:extLst>
      <p:ext uri="{BB962C8B-B14F-4D97-AF65-F5344CB8AC3E}">
        <p14:creationId xmlns:p14="http://schemas.microsoft.com/office/powerpoint/2010/main" val="1348486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5859DDC-9015-4B39-98F8-9F9A698DFEA6}" type="slidenum">
              <a:rPr lang="en-US"/>
              <a:pPr>
                <a:defRPr/>
              </a:pPr>
              <a:t>‹#›</a:t>
            </a:fld>
            <a:endParaRPr lang="en-US"/>
          </a:p>
        </p:txBody>
      </p:sp>
    </p:spTree>
    <p:extLst>
      <p:ext uri="{BB962C8B-B14F-4D97-AF65-F5344CB8AC3E}">
        <p14:creationId xmlns:p14="http://schemas.microsoft.com/office/powerpoint/2010/main" val="39908628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0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6"/>
            <a:ext cx="11582400" cy="1470025"/>
          </a:xfrm>
        </p:spPr>
        <p:txBody>
          <a:bodyPr/>
          <a:lstStyle>
            <a:lvl1pPr>
              <a:defRPr>
                <a:solidFill>
                  <a:srgbClr val="FF0000"/>
                </a:solidFill>
              </a:defRPr>
            </a:lvl1pPr>
          </a:lstStyle>
          <a:p>
            <a:r>
              <a:rPr lang="en-US"/>
              <a:t>Click to edit Master title style</a:t>
            </a:r>
            <a:endParaRPr lang="vi-VN"/>
          </a:p>
        </p:txBody>
      </p:sp>
      <p:sp>
        <p:nvSpPr>
          <p:cNvPr id="3" name="Subtitle 2"/>
          <p:cNvSpPr>
            <a:spLocks noGrp="1"/>
          </p:cNvSpPr>
          <p:nvPr>
            <p:ph type="subTitle" idx="1" hasCustomPrompt="1"/>
          </p:nvPr>
        </p:nvSpPr>
        <p:spPr>
          <a:xfrm>
            <a:off x="1828800" y="3886200"/>
            <a:ext cx="8534400" cy="1752600"/>
          </a:xfrm>
        </p:spPr>
        <p:txBody>
          <a:bodyPr/>
          <a:lstStyle>
            <a:lvl1pPr marL="514350" indent="-514350" algn="l">
              <a:buFont typeface="+mj-lt"/>
              <a:buAutoNum type="arabicPeriod"/>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lvl="0"/>
            <a:r>
              <a:rPr lang="en-US"/>
              <a:t>Click to edit Master text styles</a:t>
            </a:r>
          </a:p>
        </p:txBody>
      </p:sp>
    </p:spTree>
    <p:extLst>
      <p:ext uri="{BB962C8B-B14F-4D97-AF65-F5344CB8AC3E}">
        <p14:creationId xmlns:p14="http://schemas.microsoft.com/office/powerpoint/2010/main" val="203037026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10972800" cy="4286863"/>
          </a:xfrm>
        </p:spPr>
        <p:txBody>
          <a:bodyPr/>
          <a:lstStyle>
            <a:lvl1pPr marL="514350" indent="-514350">
              <a:buFont typeface="+mj-lt"/>
              <a:buAutoNum type="arabicPeriod"/>
              <a:defRPr sz="2800">
                <a:solidFill>
                  <a:srgbClr val="0066FF"/>
                </a:solidFill>
                <a:latin typeface="Consolas" panose="020B0609020204030204" pitchFamily="49" charset="0"/>
                <a:cs typeface="Courier New" panose="02070309020205020404" pitchFamily="49" charset="0"/>
              </a:defRPr>
            </a:lvl1pPr>
            <a:lvl2pPr>
              <a:defRPr sz="2800"/>
            </a:lvl2pPr>
            <a:lvl3pPr>
              <a:defRPr sz="2800"/>
            </a:lvl3pPr>
            <a:lvl4pPr>
              <a:defRPr sz="2400"/>
            </a:lvl4pPr>
            <a:lvl5pPr>
              <a:defRPr sz="2400"/>
            </a:lvl5pPr>
          </a:lstStyle>
          <a:p>
            <a:pPr lvl="0"/>
            <a:r>
              <a:rPr lang="en-US"/>
              <a:t>Click to edit Master text styles</a:t>
            </a:r>
          </a:p>
        </p:txBody>
      </p:sp>
      <p:sp>
        <p:nvSpPr>
          <p:cNvPr id="4" name="Content Placeholder 2">
            <a:extLst>
              <a:ext uri="{FF2B5EF4-FFF2-40B4-BE49-F238E27FC236}">
                <a16:creationId xmlns:a16="http://schemas.microsoft.com/office/drawing/2014/main" id="{EC143EFF-2D7C-66B4-AFBA-F0B1D61C26BE}"/>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85422774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0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E249C8-BF7A-4990-B3B9-274312BE8A3E}"/>
              </a:ext>
            </a:extLst>
          </p:cNvPr>
          <p:cNvSpPr>
            <a:spLocks noGrp="1"/>
          </p:cNvSpPr>
          <p:nvPr>
            <p:ph idx="1"/>
          </p:nvPr>
        </p:nvSpPr>
        <p:spPr>
          <a:xfrm>
            <a:off x="609600" y="304799"/>
            <a:ext cx="10972800" cy="5821365"/>
          </a:xfrm>
        </p:spPr>
        <p:txBody>
          <a:bodyPr/>
          <a:lstStyle>
            <a:lvl1pPr>
              <a:defRPr sz="2800"/>
            </a:lvl1pPr>
            <a:lvl2pPr>
              <a:defRPr sz="28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167491986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0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E249C8-BF7A-4990-B3B9-274312BE8A3E}"/>
              </a:ext>
            </a:extLst>
          </p:cNvPr>
          <p:cNvSpPr>
            <a:spLocks noGrp="1"/>
          </p:cNvSpPr>
          <p:nvPr>
            <p:ph idx="1"/>
          </p:nvPr>
        </p:nvSpPr>
        <p:spPr>
          <a:xfrm>
            <a:off x="609600" y="304799"/>
            <a:ext cx="10972800" cy="5582265"/>
          </a:xfrm>
        </p:spPr>
        <p:txBody>
          <a:bodyPr/>
          <a:lstStyle>
            <a:lvl1pPr>
              <a:defRPr sz="2800"/>
            </a:lvl1pPr>
            <a:lvl2pPr>
              <a:defRPr sz="28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endParaRPr lang="vi-VN"/>
          </a:p>
        </p:txBody>
      </p:sp>
      <p:sp>
        <p:nvSpPr>
          <p:cNvPr id="2" name="Content Placeholder 2">
            <a:extLst>
              <a:ext uri="{FF2B5EF4-FFF2-40B4-BE49-F238E27FC236}">
                <a16:creationId xmlns:a16="http://schemas.microsoft.com/office/drawing/2014/main" id="{6A22855E-2136-B0AC-54BE-3BB2AF005D9A}"/>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384609300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0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4" name="Content Placeholder 3"/>
          <p:cNvSpPr>
            <a:spLocks noGrp="1"/>
          </p:cNvSpPr>
          <p:nvPr>
            <p:ph sz="half" idx="2"/>
          </p:nvPr>
        </p:nvSpPr>
        <p:spPr>
          <a:xfrm>
            <a:off x="6197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56259912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2868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4" name="Content Placeholder 3"/>
          <p:cNvSpPr>
            <a:spLocks noGrp="1"/>
          </p:cNvSpPr>
          <p:nvPr>
            <p:ph sz="half" idx="2"/>
          </p:nvPr>
        </p:nvSpPr>
        <p:spPr>
          <a:xfrm>
            <a:off x="6197600" y="1600201"/>
            <a:ext cx="5384800" cy="42868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5" name="Content Placeholder 2">
            <a:extLst>
              <a:ext uri="{FF2B5EF4-FFF2-40B4-BE49-F238E27FC236}">
                <a16:creationId xmlns:a16="http://schemas.microsoft.com/office/drawing/2014/main" id="{B16425CE-E883-3624-A5E7-4BF4CB536FFC}"/>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235993890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0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68580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4" name="Content Placeholder 3"/>
          <p:cNvSpPr>
            <a:spLocks noGrp="1"/>
          </p:cNvSpPr>
          <p:nvPr>
            <p:ph sz="half" idx="2"/>
          </p:nvPr>
        </p:nvSpPr>
        <p:spPr>
          <a:xfrm>
            <a:off x="7543800" y="1600201"/>
            <a:ext cx="40386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341425375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6858000" cy="42868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4" name="Content Placeholder 3"/>
          <p:cNvSpPr>
            <a:spLocks noGrp="1"/>
          </p:cNvSpPr>
          <p:nvPr>
            <p:ph sz="half" idx="2"/>
          </p:nvPr>
        </p:nvSpPr>
        <p:spPr>
          <a:xfrm>
            <a:off x="7543800" y="1600201"/>
            <a:ext cx="4038600" cy="42868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5" name="Content Placeholder 2">
            <a:extLst>
              <a:ext uri="{FF2B5EF4-FFF2-40B4-BE49-F238E27FC236}">
                <a16:creationId xmlns:a16="http://schemas.microsoft.com/office/drawing/2014/main" id="{028212B4-9DFE-2A94-C8E6-5E7E3C27E079}"/>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989622958"/>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0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4041648"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4" name="Content Placeholder 3"/>
          <p:cNvSpPr>
            <a:spLocks noGrp="1"/>
          </p:cNvSpPr>
          <p:nvPr>
            <p:ph sz="half" idx="2"/>
          </p:nvPr>
        </p:nvSpPr>
        <p:spPr>
          <a:xfrm>
            <a:off x="4724400" y="1600200"/>
            <a:ext cx="68580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96364574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0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4041648"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40583111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0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4041648" cy="42868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4" name="Content Placeholder 3"/>
          <p:cNvSpPr>
            <a:spLocks noGrp="1"/>
          </p:cNvSpPr>
          <p:nvPr>
            <p:ph sz="half" idx="2"/>
          </p:nvPr>
        </p:nvSpPr>
        <p:spPr>
          <a:xfrm>
            <a:off x="4724400" y="1600200"/>
            <a:ext cx="6858000" cy="42868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5" name="Content Placeholder 2">
            <a:extLst>
              <a:ext uri="{FF2B5EF4-FFF2-40B4-BE49-F238E27FC236}">
                <a16:creationId xmlns:a16="http://schemas.microsoft.com/office/drawing/2014/main" id="{797E723B-E223-C420-ED51-5B5A20516705}"/>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37367636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6"/>
            <a:ext cx="11582400" cy="1470025"/>
          </a:xfrm>
        </p:spPr>
        <p:txBody>
          <a:bodyPr/>
          <a:lstStyle>
            <a:lvl1pPr>
              <a:defRPr>
                <a:solidFill>
                  <a:srgbClr val="FF0000"/>
                </a:solidFill>
              </a:defRPr>
            </a:lvl1pPr>
          </a:lstStyle>
          <a:p>
            <a:r>
              <a:rPr lang="en-US"/>
              <a:t>Click to edit Master title style</a:t>
            </a:r>
            <a:endParaRPr lang="vi-VN"/>
          </a:p>
        </p:txBody>
      </p:sp>
      <p:sp>
        <p:nvSpPr>
          <p:cNvPr id="8" name="Content Placeholder 2">
            <a:extLst>
              <a:ext uri="{FF2B5EF4-FFF2-40B4-BE49-F238E27FC236}">
                <a16:creationId xmlns:a16="http://schemas.microsoft.com/office/drawing/2014/main" id="{F597A347-30EE-4B72-93DA-C4CBE7049AF0}"/>
              </a:ext>
            </a:extLst>
          </p:cNvPr>
          <p:cNvSpPr>
            <a:spLocks noGrp="1"/>
          </p:cNvSpPr>
          <p:nvPr>
            <p:ph idx="13"/>
          </p:nvPr>
        </p:nvSpPr>
        <p:spPr>
          <a:xfrm>
            <a:off x="304800" y="3886200"/>
            <a:ext cx="5715000" cy="1752600"/>
          </a:xfrm>
        </p:spPr>
        <p:txBody>
          <a:bodyPr/>
          <a:lstStyle>
            <a:lvl1pPr>
              <a:spcBef>
                <a:spcPts val="30"/>
              </a:spcBef>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stStyle>
          <a:p>
            <a:pPr lvl="0"/>
            <a:r>
              <a:rPr lang="en-US"/>
              <a:t>Click to edit Master text styles</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en-US"/>
              <a:t>Click to edit Master text styles</a:t>
            </a: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lang="en-US"/>
              <a:t>Click to edit Master text styles</a:t>
            </a:r>
          </a:p>
        </p:txBody>
      </p:sp>
      <p:sp>
        <p:nvSpPr>
          <p:cNvPr id="9" name="Content Placeholder 2">
            <a:extLst>
              <a:ext uri="{FF2B5EF4-FFF2-40B4-BE49-F238E27FC236}">
                <a16:creationId xmlns:a16="http://schemas.microsoft.com/office/drawing/2014/main" id="{CCF626F4-8319-BB9A-3962-FB52D8DEB450}"/>
              </a:ext>
            </a:extLst>
          </p:cNvPr>
          <p:cNvSpPr>
            <a:spLocks noGrp="1"/>
          </p:cNvSpPr>
          <p:nvPr>
            <p:ph idx="14"/>
          </p:nvPr>
        </p:nvSpPr>
        <p:spPr>
          <a:xfrm>
            <a:off x="6172200" y="3886200"/>
            <a:ext cx="5715002" cy="1752600"/>
          </a:xfrm>
        </p:spPr>
        <p:txBody>
          <a:bodyPr/>
          <a:lstStyle>
            <a:lvl1pPr>
              <a:spcBef>
                <a:spcPts val="30"/>
              </a:spcBef>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stStyle>
          <a:p>
            <a:pPr lvl="0"/>
            <a:r>
              <a:rPr lang="en-US"/>
              <a:t>Click to edit Master text styles</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en-US"/>
              <a:t>Click to edit Master text styles</a:t>
            </a: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lang="en-US"/>
              <a:t>Click to edit Master text styles</a:t>
            </a:r>
          </a:p>
        </p:txBody>
      </p:sp>
    </p:spTree>
    <p:extLst>
      <p:ext uri="{BB962C8B-B14F-4D97-AF65-F5344CB8AC3E}">
        <p14:creationId xmlns:p14="http://schemas.microsoft.com/office/powerpoint/2010/main" val="200981924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0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8458200" cy="4525963"/>
          </a:xfrm>
        </p:spPr>
        <p:txBody>
          <a:bodyPr/>
          <a:lstStyle>
            <a:lvl1pPr algn="just">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endParaRPr lang="vi-VN"/>
          </a:p>
        </p:txBody>
      </p:sp>
      <p:sp>
        <p:nvSpPr>
          <p:cNvPr id="6" name="Content Placeholder 2">
            <a:extLst>
              <a:ext uri="{FF2B5EF4-FFF2-40B4-BE49-F238E27FC236}">
                <a16:creationId xmlns:a16="http://schemas.microsoft.com/office/drawing/2014/main" id="{72215DFE-C786-4C03-A1F8-74645480087D}"/>
              </a:ext>
            </a:extLst>
          </p:cNvPr>
          <p:cNvSpPr>
            <a:spLocks noGrp="1"/>
          </p:cNvSpPr>
          <p:nvPr>
            <p:ph idx="12"/>
          </p:nvPr>
        </p:nvSpPr>
        <p:spPr>
          <a:xfrm>
            <a:off x="9220200" y="1600200"/>
            <a:ext cx="2362200" cy="4525963"/>
          </a:xfrm>
        </p:spPr>
        <p:txBody>
          <a:bodyPr/>
          <a:lstStyle>
            <a:lvl1pPr>
              <a:defRPr sz="2800"/>
            </a:lvl1pPr>
            <a:lvl2pPr>
              <a:defRPr sz="2400"/>
            </a:lvl2pPr>
          </a:lstStyle>
          <a:p>
            <a:pPr lvl="0"/>
            <a:r>
              <a:rPr lang="en-US"/>
              <a:t>Click to edit Master text styles</a:t>
            </a:r>
          </a:p>
        </p:txBody>
      </p:sp>
    </p:spTree>
    <p:extLst>
      <p:ext uri="{BB962C8B-B14F-4D97-AF65-F5344CB8AC3E}">
        <p14:creationId xmlns:p14="http://schemas.microsoft.com/office/powerpoint/2010/main" val="307704203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0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8458200" cy="4286863"/>
          </a:xfrm>
        </p:spPr>
        <p:txBody>
          <a:bodyPr/>
          <a:lstStyle>
            <a:lvl1pPr algn="just">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endParaRPr lang="vi-VN"/>
          </a:p>
        </p:txBody>
      </p:sp>
      <p:sp>
        <p:nvSpPr>
          <p:cNvPr id="6" name="Content Placeholder 2">
            <a:extLst>
              <a:ext uri="{FF2B5EF4-FFF2-40B4-BE49-F238E27FC236}">
                <a16:creationId xmlns:a16="http://schemas.microsoft.com/office/drawing/2014/main" id="{72215DFE-C786-4C03-A1F8-74645480087D}"/>
              </a:ext>
            </a:extLst>
          </p:cNvPr>
          <p:cNvSpPr>
            <a:spLocks noGrp="1"/>
          </p:cNvSpPr>
          <p:nvPr>
            <p:ph idx="12"/>
          </p:nvPr>
        </p:nvSpPr>
        <p:spPr>
          <a:xfrm>
            <a:off x="9220200" y="1600200"/>
            <a:ext cx="2362200" cy="4286863"/>
          </a:xfrm>
        </p:spPr>
        <p:txBody>
          <a:bodyPr/>
          <a:lstStyle>
            <a:lvl1pPr>
              <a:defRPr sz="2800"/>
            </a:lvl1pPr>
            <a:lvl2pPr>
              <a:defRPr sz="2400"/>
            </a:lvl2pPr>
          </a:lstStyle>
          <a:p>
            <a:pPr lvl="0"/>
            <a:r>
              <a:rPr lang="en-US"/>
              <a:t>Click to edit Master text styles</a:t>
            </a:r>
          </a:p>
        </p:txBody>
      </p:sp>
      <p:sp>
        <p:nvSpPr>
          <p:cNvPr id="4" name="Content Placeholder 2">
            <a:extLst>
              <a:ext uri="{FF2B5EF4-FFF2-40B4-BE49-F238E27FC236}">
                <a16:creationId xmlns:a16="http://schemas.microsoft.com/office/drawing/2014/main" id="{BCC583C3-4424-7F8E-3E7B-CA6ADF0427B0}"/>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51624889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09">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2359152" cy="4525963"/>
          </a:xfrm>
        </p:spPr>
        <p:txBody>
          <a:bodyPr/>
          <a:lstStyle>
            <a:lvl1pPr algn="just">
              <a:defRPr sz="2800"/>
            </a:lvl1pPr>
            <a:lvl2pPr>
              <a:defRPr sz="2800"/>
            </a:lvl2pPr>
            <a:lvl3pPr>
              <a:defRPr sz="2800"/>
            </a:lvl3pPr>
            <a:lvl4pPr>
              <a:defRPr sz="2800"/>
            </a:lvl4pPr>
            <a:lvl5pPr>
              <a:defRPr sz="2800"/>
            </a:lvl5pPr>
          </a:lstStyle>
          <a:p>
            <a:pPr lvl="0"/>
            <a:endParaRPr lang="vi-VN"/>
          </a:p>
        </p:txBody>
      </p:sp>
      <p:sp>
        <p:nvSpPr>
          <p:cNvPr id="6" name="Content Placeholder 2">
            <a:extLst>
              <a:ext uri="{FF2B5EF4-FFF2-40B4-BE49-F238E27FC236}">
                <a16:creationId xmlns:a16="http://schemas.microsoft.com/office/drawing/2014/main" id="{72215DFE-C786-4C03-A1F8-74645480087D}"/>
              </a:ext>
            </a:extLst>
          </p:cNvPr>
          <p:cNvSpPr>
            <a:spLocks noGrp="1"/>
          </p:cNvSpPr>
          <p:nvPr>
            <p:ph idx="12"/>
          </p:nvPr>
        </p:nvSpPr>
        <p:spPr>
          <a:xfrm>
            <a:off x="3124200" y="1600200"/>
            <a:ext cx="8458200" cy="4525963"/>
          </a:xfrm>
        </p:spPr>
        <p:txBody>
          <a:bodyPr/>
          <a:lstStyle>
            <a:lvl1pPr>
              <a:defRPr sz="2800"/>
            </a:lvl1pPr>
            <a:lvl2pPr>
              <a:defRPr sz="2800"/>
            </a:lvl2pPr>
            <a:lvl3pPr>
              <a:defRPr sz="2800"/>
            </a:lvl3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262023714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10">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2"/>
            <a:ext cx="2359152" cy="4286864"/>
          </a:xfrm>
        </p:spPr>
        <p:txBody>
          <a:bodyPr/>
          <a:lstStyle>
            <a:lvl1pPr algn="just">
              <a:defRPr sz="2800"/>
            </a:lvl1pPr>
            <a:lvl2pPr>
              <a:defRPr sz="2800"/>
            </a:lvl2pPr>
            <a:lvl3pPr>
              <a:defRPr sz="2800"/>
            </a:lvl3pPr>
            <a:lvl4pPr>
              <a:defRPr sz="2800"/>
            </a:lvl4pPr>
            <a:lvl5pPr>
              <a:defRPr sz="2800"/>
            </a:lvl5pPr>
          </a:lstStyle>
          <a:p>
            <a:pPr lvl="0"/>
            <a:endParaRPr lang="vi-VN"/>
          </a:p>
        </p:txBody>
      </p:sp>
      <p:sp>
        <p:nvSpPr>
          <p:cNvPr id="6" name="Content Placeholder 2">
            <a:extLst>
              <a:ext uri="{FF2B5EF4-FFF2-40B4-BE49-F238E27FC236}">
                <a16:creationId xmlns:a16="http://schemas.microsoft.com/office/drawing/2014/main" id="{72215DFE-C786-4C03-A1F8-74645480087D}"/>
              </a:ext>
            </a:extLst>
          </p:cNvPr>
          <p:cNvSpPr>
            <a:spLocks noGrp="1"/>
          </p:cNvSpPr>
          <p:nvPr>
            <p:ph idx="12"/>
          </p:nvPr>
        </p:nvSpPr>
        <p:spPr>
          <a:xfrm>
            <a:off x="3124200" y="1600201"/>
            <a:ext cx="8458200" cy="4286864"/>
          </a:xfrm>
        </p:spPr>
        <p:txBody>
          <a:bodyPr/>
          <a:lstStyle>
            <a:lvl1pPr>
              <a:defRPr sz="2800"/>
            </a:lvl1pPr>
            <a:lvl2pPr>
              <a:defRPr sz="2800"/>
            </a:lvl2pPr>
            <a:lvl3pPr>
              <a:defRPr sz="2800"/>
            </a:lvl3pPr>
          </a:lstStyle>
          <a:p>
            <a:pPr lvl="0"/>
            <a:r>
              <a:rPr lang="en-US"/>
              <a:t>Click to edit Master text styles</a:t>
            </a:r>
          </a:p>
          <a:p>
            <a:pPr lvl="1"/>
            <a:r>
              <a:rPr lang="en-US"/>
              <a:t>Second level</a:t>
            </a:r>
          </a:p>
          <a:p>
            <a:pPr lvl="2"/>
            <a:r>
              <a:rPr lang="en-US"/>
              <a:t>Third level</a:t>
            </a:r>
            <a:endParaRPr lang="vi-VN"/>
          </a:p>
        </p:txBody>
      </p:sp>
      <p:sp>
        <p:nvSpPr>
          <p:cNvPr id="4" name="Content Placeholder 2">
            <a:extLst>
              <a:ext uri="{FF2B5EF4-FFF2-40B4-BE49-F238E27FC236}">
                <a16:creationId xmlns:a16="http://schemas.microsoft.com/office/drawing/2014/main" id="{55D3D54F-B6A2-F83D-2883-0F1C5B49BCD4}"/>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516330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Two Content 1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endParaRPr lang="vi-V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3901276885"/>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1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712189"/>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endParaRPr lang="vi-V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712189"/>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endParaRPr lang="vi-VN"/>
          </a:p>
        </p:txBody>
      </p:sp>
      <p:sp>
        <p:nvSpPr>
          <p:cNvPr id="7" name="Content Placeholder 2">
            <a:extLst>
              <a:ext uri="{FF2B5EF4-FFF2-40B4-BE49-F238E27FC236}">
                <a16:creationId xmlns:a16="http://schemas.microsoft.com/office/drawing/2014/main" id="{895A939C-68D5-2DF8-CDA1-EB138EB7C0CD}"/>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37755776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1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10972800" cy="522287"/>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endParaRPr lang="vi-VN"/>
          </a:p>
        </p:txBody>
      </p:sp>
      <p:sp>
        <p:nvSpPr>
          <p:cNvPr id="6" name="Content Placeholder 5"/>
          <p:cNvSpPr>
            <a:spLocks noGrp="1"/>
          </p:cNvSpPr>
          <p:nvPr>
            <p:ph sz="quarter" idx="4"/>
          </p:nvPr>
        </p:nvSpPr>
        <p:spPr>
          <a:xfrm>
            <a:off x="6193368" y="2174875"/>
            <a:ext cx="5389033"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128587502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1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10972800" cy="522287"/>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712189"/>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endParaRPr lang="vi-VN"/>
          </a:p>
        </p:txBody>
      </p:sp>
      <p:sp>
        <p:nvSpPr>
          <p:cNvPr id="6" name="Content Placeholder 5"/>
          <p:cNvSpPr>
            <a:spLocks noGrp="1"/>
          </p:cNvSpPr>
          <p:nvPr>
            <p:ph sz="quarter" idx="4"/>
          </p:nvPr>
        </p:nvSpPr>
        <p:spPr>
          <a:xfrm>
            <a:off x="6193368" y="2174875"/>
            <a:ext cx="5389033" cy="3712189"/>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endParaRPr lang="vi-VN"/>
          </a:p>
        </p:txBody>
      </p:sp>
      <p:sp>
        <p:nvSpPr>
          <p:cNvPr id="5" name="Content Placeholder 2">
            <a:extLst>
              <a:ext uri="{FF2B5EF4-FFF2-40B4-BE49-F238E27FC236}">
                <a16:creationId xmlns:a16="http://schemas.microsoft.com/office/drawing/2014/main" id="{E44EB4D9-43E9-2D6E-F53C-2767330A2DF4}"/>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49616116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01">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800" b="1"/>
            </a:lvl1pPr>
          </a:lstStyle>
          <a:p>
            <a:r>
              <a:rPr lang="en-US"/>
              <a:t>Click to edit Master title style</a:t>
            </a:r>
            <a:endParaRPr lang="vi-VN"/>
          </a:p>
        </p:txBody>
      </p:sp>
      <p:sp>
        <p:nvSpPr>
          <p:cNvPr id="3" name="Content Placeholder 2"/>
          <p:cNvSpPr>
            <a:spLocks noGrp="1"/>
          </p:cNvSpPr>
          <p:nvPr>
            <p:ph idx="1"/>
          </p:nvPr>
        </p:nvSpPr>
        <p:spPr>
          <a:xfrm>
            <a:off x="4766733" y="990599"/>
            <a:ext cx="6815667" cy="5153025"/>
          </a:xfrm>
        </p:spPr>
        <p:txBody>
          <a:bodyPr/>
          <a:lstStyle>
            <a:lvl1pPr>
              <a:defRPr sz="2800"/>
            </a:lvl1pPr>
            <a:lvl2pPr>
              <a:defRPr sz="2800"/>
            </a:lvl2pPr>
            <a:lvl3pPr>
              <a:defRPr sz="2800"/>
            </a:lvl3pPr>
            <a:lvl4pPr>
              <a:defRPr sz="2800"/>
            </a:lvl4pPr>
            <a:lvl5pPr>
              <a:defRPr sz="2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endParaRPr lang="vi-V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16639908"/>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Caption 02">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800" b="1"/>
            </a:lvl1pPr>
          </a:lstStyle>
          <a:p>
            <a:r>
              <a:rPr lang="en-US"/>
              <a:t>Click to edit Master title style</a:t>
            </a:r>
            <a:endParaRPr lang="vi-VN"/>
          </a:p>
        </p:txBody>
      </p:sp>
      <p:sp>
        <p:nvSpPr>
          <p:cNvPr id="3" name="Content Placeholder 2"/>
          <p:cNvSpPr>
            <a:spLocks noGrp="1"/>
          </p:cNvSpPr>
          <p:nvPr>
            <p:ph idx="1"/>
          </p:nvPr>
        </p:nvSpPr>
        <p:spPr>
          <a:xfrm>
            <a:off x="4766733" y="990600"/>
            <a:ext cx="6815667" cy="4896464"/>
          </a:xfrm>
        </p:spPr>
        <p:txBody>
          <a:bodyPr/>
          <a:lstStyle>
            <a:lvl1pPr>
              <a:defRPr sz="2800"/>
            </a:lvl1pPr>
            <a:lvl2pPr>
              <a:defRPr sz="2800"/>
            </a:lvl2pPr>
            <a:lvl3pPr>
              <a:defRPr sz="2800"/>
            </a:lvl3pPr>
            <a:lvl4pPr>
              <a:defRPr sz="2800"/>
            </a:lvl4pPr>
            <a:lvl5pPr>
              <a:defRPr sz="2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endParaRPr lang="vi-VN"/>
          </a:p>
        </p:txBody>
      </p:sp>
      <p:sp>
        <p:nvSpPr>
          <p:cNvPr id="4" name="Text Placeholder 3"/>
          <p:cNvSpPr>
            <a:spLocks noGrp="1"/>
          </p:cNvSpPr>
          <p:nvPr>
            <p:ph type="body" sz="half" idx="2"/>
          </p:nvPr>
        </p:nvSpPr>
        <p:spPr>
          <a:xfrm>
            <a:off x="609601" y="1435101"/>
            <a:ext cx="4011084" cy="4451963"/>
          </a:xfrm>
        </p:spPr>
        <p:txBody>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2">
            <a:extLst>
              <a:ext uri="{FF2B5EF4-FFF2-40B4-BE49-F238E27FC236}">
                <a16:creationId xmlns:a16="http://schemas.microsoft.com/office/drawing/2014/main" id="{10B9B77A-A705-2B88-D26C-888E54B9A2A2}"/>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372131758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6"/>
            <a:ext cx="11582400" cy="1470025"/>
          </a:xfrm>
        </p:spPr>
        <p:txBody>
          <a:bodyPr/>
          <a:lstStyle>
            <a:lvl1pPr>
              <a:defRPr>
                <a:solidFill>
                  <a:srgbClr val="FF0000"/>
                </a:solidFill>
              </a:defRPr>
            </a:lvl1pPr>
          </a:lstStyle>
          <a:p>
            <a:r>
              <a:rPr lang="en-US"/>
              <a:t>Click to edit Master title style</a:t>
            </a:r>
            <a:endParaRPr lang="vi-VN"/>
          </a:p>
        </p:txBody>
      </p:sp>
      <p:sp>
        <p:nvSpPr>
          <p:cNvPr id="7" name="Content Placeholder 2">
            <a:extLst>
              <a:ext uri="{FF2B5EF4-FFF2-40B4-BE49-F238E27FC236}">
                <a16:creationId xmlns:a16="http://schemas.microsoft.com/office/drawing/2014/main" id="{9C027E77-6012-42D7-99B0-1D322EEAFE5D}"/>
              </a:ext>
            </a:extLst>
          </p:cNvPr>
          <p:cNvSpPr>
            <a:spLocks noGrp="1"/>
          </p:cNvSpPr>
          <p:nvPr>
            <p:ph idx="12"/>
          </p:nvPr>
        </p:nvSpPr>
        <p:spPr>
          <a:xfrm>
            <a:off x="4086803" y="3886200"/>
            <a:ext cx="3999344" cy="1752600"/>
          </a:xfrm>
        </p:spPr>
        <p:txBody>
          <a:bodyPr/>
          <a:lstStyle>
            <a:lvl1pPr>
              <a:spcBef>
                <a:spcPts val="30"/>
              </a:spcBef>
              <a:defRPr sz="1400">
                <a:solidFill>
                  <a:srgbClr val="0066FF"/>
                </a:solidFill>
              </a:defRPr>
            </a:lvl1pPr>
            <a:lvl2pPr>
              <a:defRPr sz="1400">
                <a:solidFill>
                  <a:srgbClr val="0066FF"/>
                </a:solidFill>
              </a:defRPr>
            </a:lvl2pPr>
            <a:lvl3pPr>
              <a:defRPr sz="1400">
                <a:solidFill>
                  <a:srgbClr val="0066FF"/>
                </a:solidFill>
              </a:defRPr>
            </a:lvl3pPr>
            <a:lvl4pPr>
              <a:defRPr sz="2800">
                <a:solidFill>
                  <a:srgbClr val="0066FF"/>
                </a:solidFill>
              </a:defRPr>
            </a:lvl4pPr>
          </a:lstStyle>
          <a:p>
            <a:pPr lvl="0"/>
            <a:r>
              <a:rPr lang="en-US"/>
              <a:t>Click to edit Master text styles</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en-US"/>
              <a:t>Click to edit Master text styles</a:t>
            </a: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lang="en-US"/>
              <a:t>Click to edit Master text styles</a:t>
            </a:r>
          </a:p>
          <a:p>
            <a:pPr lvl="2"/>
            <a:endParaRPr lang="en-US"/>
          </a:p>
        </p:txBody>
      </p:sp>
      <p:sp>
        <p:nvSpPr>
          <p:cNvPr id="8" name="Content Placeholder 2">
            <a:extLst>
              <a:ext uri="{FF2B5EF4-FFF2-40B4-BE49-F238E27FC236}">
                <a16:creationId xmlns:a16="http://schemas.microsoft.com/office/drawing/2014/main" id="{F597A347-30EE-4B72-93DA-C4CBE7049AF0}"/>
              </a:ext>
            </a:extLst>
          </p:cNvPr>
          <p:cNvSpPr>
            <a:spLocks noGrp="1"/>
          </p:cNvSpPr>
          <p:nvPr>
            <p:ph idx="13"/>
          </p:nvPr>
        </p:nvSpPr>
        <p:spPr>
          <a:xfrm>
            <a:off x="0" y="3886200"/>
            <a:ext cx="3999344" cy="1752600"/>
          </a:xfrm>
        </p:spPr>
        <p:txBody>
          <a:bodyPr/>
          <a:lstStyle>
            <a:lvl1pPr>
              <a:spcBef>
                <a:spcPts val="30"/>
              </a:spcBef>
              <a:defRPr sz="1400">
                <a:solidFill>
                  <a:srgbClr val="0066FF"/>
                </a:solidFill>
              </a:defRPr>
            </a:lvl1pPr>
            <a:lvl2pPr>
              <a:defRPr sz="1400">
                <a:solidFill>
                  <a:srgbClr val="0066FF"/>
                </a:solidFill>
              </a:defRPr>
            </a:lvl2pPr>
            <a:lvl3pPr>
              <a:defRPr sz="1400">
                <a:solidFill>
                  <a:srgbClr val="0066FF"/>
                </a:solidFill>
              </a:defRPr>
            </a:lvl3pPr>
            <a:lvl4pPr>
              <a:defRPr sz="2800">
                <a:solidFill>
                  <a:srgbClr val="0066FF"/>
                </a:solidFill>
              </a:defRPr>
            </a:lvl4pPr>
          </a:lstStyle>
          <a:p>
            <a:pPr lvl="0"/>
            <a:r>
              <a:rPr lang="en-US"/>
              <a:t>Click to edit Master text styles</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en-US"/>
              <a:t>Click to edit Master text styles</a:t>
            </a: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lang="en-US"/>
              <a:t>Click to edit Master text styles</a:t>
            </a:r>
          </a:p>
          <a:p>
            <a:pPr lvl="2"/>
            <a:endParaRPr lang="en-US"/>
          </a:p>
        </p:txBody>
      </p:sp>
      <p:sp>
        <p:nvSpPr>
          <p:cNvPr id="9" name="Content Placeholder 2">
            <a:extLst>
              <a:ext uri="{FF2B5EF4-FFF2-40B4-BE49-F238E27FC236}">
                <a16:creationId xmlns:a16="http://schemas.microsoft.com/office/drawing/2014/main" id="{CCF626F4-8319-BB9A-3962-FB52D8DEB450}"/>
              </a:ext>
            </a:extLst>
          </p:cNvPr>
          <p:cNvSpPr>
            <a:spLocks noGrp="1"/>
          </p:cNvSpPr>
          <p:nvPr>
            <p:ph idx="14"/>
          </p:nvPr>
        </p:nvSpPr>
        <p:spPr>
          <a:xfrm>
            <a:off x="8192656" y="3886200"/>
            <a:ext cx="3999344" cy="1752600"/>
          </a:xfrm>
        </p:spPr>
        <p:txBody>
          <a:bodyPr/>
          <a:lstStyle>
            <a:lvl1pPr>
              <a:spcBef>
                <a:spcPts val="30"/>
              </a:spcBef>
              <a:defRPr sz="1400">
                <a:solidFill>
                  <a:srgbClr val="0066FF"/>
                </a:solidFill>
              </a:defRPr>
            </a:lvl1pPr>
            <a:lvl2pPr>
              <a:defRPr sz="1400">
                <a:solidFill>
                  <a:srgbClr val="0066FF"/>
                </a:solidFill>
              </a:defRPr>
            </a:lvl2pPr>
            <a:lvl3pPr>
              <a:defRPr sz="1400">
                <a:solidFill>
                  <a:srgbClr val="0066FF"/>
                </a:solidFill>
              </a:defRPr>
            </a:lvl3pPr>
            <a:lvl4pPr>
              <a:defRPr sz="2800">
                <a:solidFill>
                  <a:srgbClr val="0066FF"/>
                </a:solidFill>
              </a:defRPr>
            </a:lvl4pPr>
          </a:lstStyle>
          <a:p>
            <a:pPr lvl="0"/>
            <a:r>
              <a:rPr lang="en-US"/>
              <a:t>Click to edit Master text styles</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en-US"/>
              <a:t>Click to edit Master text styles</a:t>
            </a: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lang="en-US"/>
              <a:t>Click to edit Master text styles</a:t>
            </a:r>
          </a:p>
          <a:p>
            <a:pPr lvl="2"/>
            <a:endParaRPr lang="en-US"/>
          </a:p>
        </p:txBody>
      </p:sp>
    </p:spTree>
    <p:extLst>
      <p:ext uri="{BB962C8B-B14F-4D97-AF65-F5344CB8AC3E}">
        <p14:creationId xmlns:p14="http://schemas.microsoft.com/office/powerpoint/2010/main" val="999954831"/>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Up Down 0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3"/>
            <a:ext cx="10972800" cy="2194560"/>
          </a:xfrm>
        </p:spPr>
        <p:txBody>
          <a:bodyPr/>
          <a:lstStyle>
            <a:lvl1pPr>
              <a:defRPr sz="2800"/>
            </a:lvl1pPr>
            <a:lvl2pPr>
              <a:defRPr sz="2800"/>
            </a:lvl2pPr>
            <a:lvl3pPr>
              <a:defRPr sz="2800"/>
            </a:lvl3pPr>
            <a:lvl4pPr>
              <a:defRPr sz="2000"/>
            </a:lvl4pPr>
          </a:lstStyle>
          <a:p>
            <a:pPr lvl="0"/>
            <a:r>
              <a:rPr lang="en-US"/>
              <a:t>Click to 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p:nvPr>
        </p:nvSpPr>
        <p:spPr>
          <a:xfrm>
            <a:off x="609600" y="3921189"/>
            <a:ext cx="10972800" cy="2194560"/>
          </a:xfrm>
        </p:spPr>
        <p:txBody>
          <a:bodyPr/>
          <a:lstStyle>
            <a:lvl1pPr>
              <a:defRPr sz="2800"/>
            </a:lvl1pPr>
            <a:lvl2pPr>
              <a:defRPr sz="2800"/>
            </a:lvl2pPr>
            <a:lvl3pPr>
              <a:defRPr sz="2800"/>
            </a:lvl3pPr>
            <a:lvl4pPr>
              <a:defRPr sz="1800"/>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0804096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Up Down 0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3"/>
            <a:ext cx="10972800" cy="2103120"/>
          </a:xfrm>
        </p:spPr>
        <p:txBody>
          <a:bodyPr/>
          <a:lstStyle>
            <a:lvl1pPr>
              <a:defRPr sz="2800"/>
            </a:lvl1pPr>
            <a:lvl2pPr>
              <a:defRPr sz="2800"/>
            </a:lvl2pPr>
            <a:lvl3pPr>
              <a:defRPr sz="2800"/>
            </a:lvl3pPr>
            <a:lvl4pPr>
              <a:defRPr sz="2000"/>
            </a:lvl4pPr>
          </a:lstStyle>
          <a:p>
            <a:pPr lvl="0"/>
            <a:r>
              <a:rPr lang="en-US"/>
              <a:t>Click to 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p:nvPr>
        </p:nvSpPr>
        <p:spPr>
          <a:xfrm>
            <a:off x="609600" y="3781425"/>
            <a:ext cx="10972800" cy="2103120"/>
          </a:xfrm>
        </p:spPr>
        <p:txBody>
          <a:bodyPr/>
          <a:lstStyle>
            <a:lvl1pPr>
              <a:defRPr sz="2800"/>
            </a:lvl1pPr>
            <a:lvl2pPr>
              <a:defRPr sz="2800"/>
            </a:lvl2pPr>
            <a:lvl3pPr>
              <a:defRPr sz="2800"/>
            </a:lvl3pPr>
            <a:lvl4pPr>
              <a:defRPr sz="1800"/>
            </a:lvl4pPr>
          </a:lstStyle>
          <a:p>
            <a:pPr lvl="0"/>
            <a:r>
              <a:rPr lang="en-US"/>
              <a:t>Click to edit Master text styles</a:t>
            </a:r>
          </a:p>
          <a:p>
            <a:pPr lvl="1"/>
            <a:r>
              <a:rPr lang="en-US"/>
              <a:t>Second level</a:t>
            </a:r>
          </a:p>
          <a:p>
            <a:pPr lvl="2"/>
            <a:r>
              <a:rPr lang="en-US"/>
              <a:t>Third level</a:t>
            </a:r>
          </a:p>
        </p:txBody>
      </p:sp>
      <p:sp>
        <p:nvSpPr>
          <p:cNvPr id="4" name="Content Placeholder 2">
            <a:extLst>
              <a:ext uri="{FF2B5EF4-FFF2-40B4-BE49-F238E27FC236}">
                <a16:creationId xmlns:a16="http://schemas.microsoft.com/office/drawing/2014/main" id="{57311796-72DC-4BB7-31C2-CB4F68F76B24}"/>
              </a:ext>
            </a:extLst>
          </p:cNvPr>
          <p:cNvSpPr>
            <a:spLocks noGrp="1"/>
          </p:cNvSpPr>
          <p:nvPr>
            <p:ph idx="17"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72918828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Up Down 0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3"/>
            <a:ext cx="10972800" cy="1336608"/>
          </a:xfrm>
        </p:spPr>
        <p:txBody>
          <a:bodyPr/>
          <a:lstStyle>
            <a:lvl1pPr>
              <a:defRPr sz="2800"/>
            </a:lvl1pPr>
            <a:lvl2pPr>
              <a:defRPr sz="2800"/>
            </a:lvl2pPr>
            <a:lvl3pPr>
              <a:defRPr sz="2800"/>
            </a:lvl3pPr>
            <a:lvl4pPr>
              <a:defRPr sz="2000"/>
            </a:lvl4pPr>
          </a:lstStyle>
          <a:p>
            <a:pPr lvl="0"/>
            <a:r>
              <a:rPr lang="en-US"/>
              <a:t>Click to 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p:nvPr>
        </p:nvSpPr>
        <p:spPr>
          <a:xfrm>
            <a:off x="609600" y="3119376"/>
            <a:ext cx="10972800" cy="3014661"/>
          </a:xfrm>
        </p:spPr>
        <p:txBody>
          <a:bodyPr/>
          <a:lstStyle>
            <a:lvl1pPr>
              <a:defRPr sz="2800"/>
            </a:lvl1pPr>
            <a:lvl2pPr>
              <a:defRPr sz="2800"/>
            </a:lvl2pPr>
            <a:lvl3pPr>
              <a:defRPr sz="2800"/>
            </a:lvl3pPr>
            <a:lvl4pPr>
              <a:defRPr sz="1800"/>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861306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Up Down 0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3"/>
            <a:ext cx="10972800" cy="1336608"/>
          </a:xfrm>
        </p:spPr>
        <p:txBody>
          <a:bodyPr/>
          <a:lstStyle>
            <a:lvl1pPr>
              <a:defRPr sz="2800"/>
            </a:lvl1pPr>
            <a:lvl2pPr>
              <a:defRPr sz="2800"/>
            </a:lvl2pPr>
            <a:lvl3pPr>
              <a:defRPr sz="2800"/>
            </a:lvl3pPr>
            <a:lvl4pPr>
              <a:defRPr sz="2000"/>
            </a:lvl4pPr>
          </a:lstStyle>
          <a:p>
            <a:pPr lvl="0"/>
            <a:r>
              <a:rPr lang="en-US"/>
              <a:t>Click to 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p:nvPr>
        </p:nvSpPr>
        <p:spPr>
          <a:xfrm>
            <a:off x="609600" y="3119377"/>
            <a:ext cx="10972800" cy="2767688"/>
          </a:xfrm>
        </p:spPr>
        <p:txBody>
          <a:bodyPr/>
          <a:lstStyle>
            <a:lvl1pPr>
              <a:defRPr sz="2800"/>
            </a:lvl1pPr>
            <a:lvl2pPr>
              <a:defRPr sz="2800"/>
            </a:lvl2pPr>
            <a:lvl3pPr>
              <a:defRPr sz="2800"/>
            </a:lvl3pPr>
            <a:lvl4pPr>
              <a:defRPr sz="1800"/>
            </a:lvl4pPr>
          </a:lstStyle>
          <a:p>
            <a:pPr lvl="0"/>
            <a:r>
              <a:rPr lang="en-US"/>
              <a:t>Click to edit Master text styles</a:t>
            </a:r>
          </a:p>
          <a:p>
            <a:pPr lvl="1"/>
            <a:r>
              <a:rPr lang="en-US"/>
              <a:t>Second level</a:t>
            </a:r>
          </a:p>
          <a:p>
            <a:pPr lvl="2"/>
            <a:r>
              <a:rPr lang="en-US"/>
              <a:t>Third level</a:t>
            </a:r>
          </a:p>
        </p:txBody>
      </p:sp>
      <p:sp>
        <p:nvSpPr>
          <p:cNvPr id="4" name="Content Placeholder 2">
            <a:extLst>
              <a:ext uri="{FF2B5EF4-FFF2-40B4-BE49-F238E27FC236}">
                <a16:creationId xmlns:a16="http://schemas.microsoft.com/office/drawing/2014/main" id="{DD504C8E-CD1E-7326-602A-6498C81631E4}"/>
              </a:ext>
            </a:extLst>
          </p:cNvPr>
          <p:cNvSpPr>
            <a:spLocks noGrp="1"/>
          </p:cNvSpPr>
          <p:nvPr>
            <p:ph idx="17"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795428293"/>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Up Down 0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3"/>
            <a:ext cx="10972800" cy="3017520"/>
          </a:xfrm>
        </p:spPr>
        <p:txBody>
          <a:bodyPr/>
          <a:lstStyle>
            <a:lvl1pPr>
              <a:defRPr sz="2800"/>
            </a:lvl1pPr>
            <a:lvl2pPr>
              <a:defRPr sz="2800"/>
            </a:lvl2pPr>
            <a:lvl3pPr>
              <a:defRPr sz="2800"/>
            </a:lvl3pPr>
            <a:lvl4pPr>
              <a:defRPr sz="2000"/>
            </a:lvl4pPr>
          </a:lstStyle>
          <a:p>
            <a:pPr lvl="0"/>
            <a:r>
              <a:rPr lang="en-US"/>
              <a:t>Click to 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p:nvPr>
        </p:nvSpPr>
        <p:spPr>
          <a:xfrm>
            <a:off x="609600" y="4726052"/>
            <a:ext cx="10972800" cy="1335024"/>
          </a:xfrm>
        </p:spPr>
        <p:txBody>
          <a:bodyPr/>
          <a:lstStyle>
            <a:lvl1pPr>
              <a:defRPr sz="2800"/>
            </a:lvl1pPr>
            <a:lvl2pPr>
              <a:defRPr sz="2800"/>
            </a:lvl2pPr>
            <a:lvl3pPr>
              <a:defRPr sz="2800"/>
            </a:lvl3pPr>
            <a:lvl4pPr>
              <a:defRPr sz="1800"/>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1991901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Up Down 0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3"/>
            <a:ext cx="10972800" cy="2819397"/>
          </a:xfrm>
        </p:spPr>
        <p:txBody>
          <a:bodyPr/>
          <a:lstStyle>
            <a:lvl1pPr>
              <a:defRPr sz="2800"/>
            </a:lvl1pPr>
            <a:lvl2pPr>
              <a:defRPr sz="2800"/>
            </a:lvl2pPr>
            <a:lvl3pPr>
              <a:defRPr sz="2800"/>
            </a:lvl3pPr>
            <a:lvl4pPr>
              <a:defRPr sz="2000"/>
            </a:lvl4pPr>
          </a:lstStyle>
          <a:p>
            <a:pPr lvl="0"/>
            <a:r>
              <a:rPr lang="en-US"/>
              <a:t>Click to 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p:nvPr>
        </p:nvSpPr>
        <p:spPr>
          <a:xfrm>
            <a:off x="609600" y="4552950"/>
            <a:ext cx="10972800" cy="1335024"/>
          </a:xfrm>
        </p:spPr>
        <p:txBody>
          <a:bodyPr/>
          <a:lstStyle>
            <a:lvl1pPr>
              <a:defRPr sz="2800"/>
            </a:lvl1pPr>
            <a:lvl2pPr>
              <a:defRPr sz="2800"/>
            </a:lvl2pPr>
            <a:lvl3pPr>
              <a:defRPr sz="2800"/>
            </a:lvl3pPr>
            <a:lvl4pPr>
              <a:defRPr sz="1800"/>
            </a:lvl4pPr>
          </a:lstStyle>
          <a:p>
            <a:pPr lvl="0"/>
            <a:r>
              <a:rPr lang="en-US"/>
              <a:t>Click to edit Master text styles</a:t>
            </a:r>
          </a:p>
          <a:p>
            <a:pPr lvl="1"/>
            <a:r>
              <a:rPr lang="en-US"/>
              <a:t>Second level</a:t>
            </a:r>
          </a:p>
          <a:p>
            <a:pPr lvl="2"/>
            <a:r>
              <a:rPr lang="en-US"/>
              <a:t>Third level</a:t>
            </a:r>
          </a:p>
        </p:txBody>
      </p:sp>
      <p:sp>
        <p:nvSpPr>
          <p:cNvPr id="4" name="Content Placeholder 2">
            <a:extLst>
              <a:ext uri="{FF2B5EF4-FFF2-40B4-BE49-F238E27FC236}">
                <a16:creationId xmlns:a16="http://schemas.microsoft.com/office/drawing/2014/main" id="{D4A4C1F9-81CD-D56F-EC94-62A54EC01336}"/>
              </a:ext>
            </a:extLst>
          </p:cNvPr>
          <p:cNvSpPr>
            <a:spLocks noGrp="1"/>
          </p:cNvSpPr>
          <p:nvPr>
            <p:ph idx="17"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788554045"/>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ird Content 0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0" y="1600202"/>
            <a:ext cx="3962400" cy="4572000"/>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p:txBody>
      </p:sp>
      <p:sp>
        <p:nvSpPr>
          <p:cNvPr id="7" name="Content Placeholder 2">
            <a:extLst>
              <a:ext uri="{FF2B5EF4-FFF2-40B4-BE49-F238E27FC236}">
                <a16:creationId xmlns:a16="http://schemas.microsoft.com/office/drawing/2014/main" id="{9FCB7F62-31CE-479A-B75D-E680BBC27871}"/>
              </a:ext>
            </a:extLst>
          </p:cNvPr>
          <p:cNvSpPr>
            <a:spLocks noGrp="1"/>
          </p:cNvSpPr>
          <p:nvPr>
            <p:ph idx="17"/>
          </p:nvPr>
        </p:nvSpPr>
        <p:spPr>
          <a:xfrm>
            <a:off x="8229600" y="1600200"/>
            <a:ext cx="3962400" cy="4572000"/>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p:txBody>
      </p:sp>
      <p:sp>
        <p:nvSpPr>
          <p:cNvPr id="9" name="Content Placeholder 2">
            <a:extLst>
              <a:ext uri="{FF2B5EF4-FFF2-40B4-BE49-F238E27FC236}">
                <a16:creationId xmlns:a16="http://schemas.microsoft.com/office/drawing/2014/main" id="{90AFCEF9-0FFB-4670-A771-DA310A1C55BF}"/>
              </a:ext>
            </a:extLst>
          </p:cNvPr>
          <p:cNvSpPr>
            <a:spLocks noGrp="1"/>
          </p:cNvSpPr>
          <p:nvPr>
            <p:ph idx="18"/>
          </p:nvPr>
        </p:nvSpPr>
        <p:spPr>
          <a:xfrm>
            <a:off x="4114800" y="1600200"/>
            <a:ext cx="3962400" cy="4572000"/>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386549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ird Content 0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0" y="1600202"/>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0" y="5887064"/>
            <a:ext cx="121920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FCB7F62-31CE-479A-B75D-E680BBC27871}"/>
              </a:ext>
            </a:extLst>
          </p:cNvPr>
          <p:cNvSpPr>
            <a:spLocks noGrp="1"/>
          </p:cNvSpPr>
          <p:nvPr>
            <p:ph idx="17"/>
          </p:nvPr>
        </p:nvSpPr>
        <p:spPr>
          <a:xfrm>
            <a:off x="8229600" y="1600200"/>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p:txBody>
      </p:sp>
      <p:sp>
        <p:nvSpPr>
          <p:cNvPr id="9" name="Content Placeholder 2">
            <a:extLst>
              <a:ext uri="{FF2B5EF4-FFF2-40B4-BE49-F238E27FC236}">
                <a16:creationId xmlns:a16="http://schemas.microsoft.com/office/drawing/2014/main" id="{90AFCEF9-0FFB-4670-A771-DA310A1C55BF}"/>
              </a:ext>
            </a:extLst>
          </p:cNvPr>
          <p:cNvSpPr>
            <a:spLocks noGrp="1"/>
          </p:cNvSpPr>
          <p:nvPr>
            <p:ph idx="18"/>
          </p:nvPr>
        </p:nvSpPr>
        <p:spPr>
          <a:xfrm>
            <a:off x="4114800" y="1600200"/>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06246569"/>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Content 0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7" name="Content Placeholder 2">
            <a:extLst>
              <a:ext uri="{FF2B5EF4-FFF2-40B4-BE49-F238E27FC236}">
                <a16:creationId xmlns:a16="http://schemas.microsoft.com/office/drawing/2014/main" id="{D4EA549A-C581-4C37-B257-ACE55CAD4DF6}"/>
              </a:ext>
            </a:extLst>
          </p:cNvPr>
          <p:cNvSpPr>
            <a:spLocks noGrp="1"/>
          </p:cNvSpPr>
          <p:nvPr>
            <p:ph sz="half" idx="12"/>
          </p:nvPr>
        </p:nvSpPr>
        <p:spPr>
          <a:xfrm>
            <a:off x="0" y="3886200"/>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9" name="Content Placeholder 2">
            <a:extLst>
              <a:ext uri="{FF2B5EF4-FFF2-40B4-BE49-F238E27FC236}">
                <a16:creationId xmlns:a16="http://schemas.microsoft.com/office/drawing/2014/main" id="{00016720-4FC2-4205-9886-7838EB044331}"/>
              </a:ext>
            </a:extLst>
          </p:cNvPr>
          <p:cNvSpPr>
            <a:spLocks noGrp="1"/>
          </p:cNvSpPr>
          <p:nvPr>
            <p:ph sz="half" idx="13"/>
          </p:nvPr>
        </p:nvSpPr>
        <p:spPr>
          <a:xfrm>
            <a:off x="6197600" y="1608826"/>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10" name="Content Placeholder 2">
            <a:extLst>
              <a:ext uri="{FF2B5EF4-FFF2-40B4-BE49-F238E27FC236}">
                <a16:creationId xmlns:a16="http://schemas.microsoft.com/office/drawing/2014/main" id="{CE828636-495F-44E0-8340-BCE2B3F47166}"/>
              </a:ext>
            </a:extLst>
          </p:cNvPr>
          <p:cNvSpPr>
            <a:spLocks noGrp="1"/>
          </p:cNvSpPr>
          <p:nvPr>
            <p:ph sz="half" idx="14"/>
          </p:nvPr>
        </p:nvSpPr>
        <p:spPr>
          <a:xfrm>
            <a:off x="6197600" y="3894825"/>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350167656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Content 0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7" name="Content Placeholder 2">
            <a:extLst>
              <a:ext uri="{FF2B5EF4-FFF2-40B4-BE49-F238E27FC236}">
                <a16:creationId xmlns:a16="http://schemas.microsoft.com/office/drawing/2014/main" id="{1E586163-080C-4D92-9FF5-83B9A124C31B}"/>
              </a:ext>
            </a:extLst>
          </p:cNvPr>
          <p:cNvSpPr>
            <a:spLocks noGrp="1"/>
          </p:cNvSpPr>
          <p:nvPr>
            <p:ph sz="half" idx="12"/>
          </p:nvPr>
        </p:nvSpPr>
        <p:spPr>
          <a:xfrm>
            <a:off x="30988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8" name="Content Placeholder 2">
            <a:extLst>
              <a:ext uri="{FF2B5EF4-FFF2-40B4-BE49-F238E27FC236}">
                <a16:creationId xmlns:a16="http://schemas.microsoft.com/office/drawing/2014/main" id="{60879BDB-29CC-404E-9DCA-E89C7B9070DD}"/>
              </a:ext>
            </a:extLst>
          </p:cNvPr>
          <p:cNvSpPr>
            <a:spLocks noGrp="1"/>
          </p:cNvSpPr>
          <p:nvPr>
            <p:ph sz="half" idx="13"/>
          </p:nvPr>
        </p:nvSpPr>
        <p:spPr>
          <a:xfrm>
            <a:off x="62103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2494B703-5983-4A4F-B197-D2C64EAA9F6A}"/>
              </a:ext>
            </a:extLst>
          </p:cNvPr>
          <p:cNvSpPr>
            <a:spLocks noGrp="1"/>
          </p:cNvSpPr>
          <p:nvPr>
            <p:ph sz="half" idx="14"/>
          </p:nvPr>
        </p:nvSpPr>
        <p:spPr>
          <a:xfrm>
            <a:off x="93472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0697005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vi-V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32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01271873"/>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ntent 0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0"/>
            <a:ext cx="2844800" cy="4288536"/>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7" name="Content Placeholder 2">
            <a:extLst>
              <a:ext uri="{FF2B5EF4-FFF2-40B4-BE49-F238E27FC236}">
                <a16:creationId xmlns:a16="http://schemas.microsoft.com/office/drawing/2014/main" id="{1E586163-080C-4D92-9FF5-83B9A124C31B}"/>
              </a:ext>
            </a:extLst>
          </p:cNvPr>
          <p:cNvSpPr>
            <a:spLocks noGrp="1"/>
          </p:cNvSpPr>
          <p:nvPr>
            <p:ph sz="half" idx="12"/>
          </p:nvPr>
        </p:nvSpPr>
        <p:spPr>
          <a:xfrm>
            <a:off x="3098800" y="1600200"/>
            <a:ext cx="2844800" cy="4288536"/>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8" name="Content Placeholder 2">
            <a:extLst>
              <a:ext uri="{FF2B5EF4-FFF2-40B4-BE49-F238E27FC236}">
                <a16:creationId xmlns:a16="http://schemas.microsoft.com/office/drawing/2014/main" id="{60879BDB-29CC-404E-9DCA-E89C7B9070DD}"/>
              </a:ext>
            </a:extLst>
          </p:cNvPr>
          <p:cNvSpPr>
            <a:spLocks noGrp="1"/>
          </p:cNvSpPr>
          <p:nvPr>
            <p:ph sz="half" idx="13"/>
          </p:nvPr>
        </p:nvSpPr>
        <p:spPr>
          <a:xfrm>
            <a:off x="6210300" y="1600200"/>
            <a:ext cx="2844800" cy="4288536"/>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2494B703-5983-4A4F-B197-D2C64EAA9F6A}"/>
              </a:ext>
            </a:extLst>
          </p:cNvPr>
          <p:cNvSpPr>
            <a:spLocks noGrp="1"/>
          </p:cNvSpPr>
          <p:nvPr>
            <p:ph sz="half" idx="14"/>
          </p:nvPr>
        </p:nvSpPr>
        <p:spPr>
          <a:xfrm>
            <a:off x="9347200" y="1600200"/>
            <a:ext cx="2844800" cy="4288536"/>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2">
            <a:extLst>
              <a:ext uri="{FF2B5EF4-FFF2-40B4-BE49-F238E27FC236}">
                <a16:creationId xmlns:a16="http://schemas.microsoft.com/office/drawing/2014/main" id="{166FD81B-D664-FF76-F971-91B15C5A35D7}"/>
              </a:ext>
            </a:extLst>
          </p:cNvPr>
          <p:cNvSpPr>
            <a:spLocks noGrp="1"/>
          </p:cNvSpPr>
          <p:nvPr>
            <p:ph idx="16" hasCustomPrompt="1"/>
          </p:nvPr>
        </p:nvSpPr>
        <p:spPr>
          <a:xfrm>
            <a:off x="0" y="5887064"/>
            <a:ext cx="121920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361333859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Content 0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8077200" cy="990599"/>
          </a:xfrm>
        </p:spPr>
        <p:txBody>
          <a:bodyPr/>
          <a:lstStyle>
            <a:lvl1pPr>
              <a:defRPr sz="28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4" name="Content Placeholder 3"/>
          <p:cNvSpPr>
            <a:spLocks noGrp="1"/>
          </p:cNvSpPr>
          <p:nvPr>
            <p:ph sz="half" idx="2"/>
          </p:nvPr>
        </p:nvSpPr>
        <p:spPr>
          <a:xfrm>
            <a:off x="8763000" y="1600201"/>
            <a:ext cx="2819400" cy="990599"/>
          </a:xfrm>
        </p:spPr>
        <p:txBody>
          <a:bodyPr/>
          <a:lstStyle>
            <a:lvl1pPr>
              <a:defRPr sz="28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21" name="Content Placeholder 2">
            <a:extLst>
              <a:ext uri="{FF2B5EF4-FFF2-40B4-BE49-F238E27FC236}">
                <a16:creationId xmlns:a16="http://schemas.microsoft.com/office/drawing/2014/main" id="{E4A1A4A6-69C0-4EC3-B5CC-CC08837714D4}"/>
              </a:ext>
            </a:extLst>
          </p:cNvPr>
          <p:cNvSpPr>
            <a:spLocks noGrp="1"/>
          </p:cNvSpPr>
          <p:nvPr>
            <p:ph sz="half" idx="12"/>
          </p:nvPr>
        </p:nvSpPr>
        <p:spPr>
          <a:xfrm>
            <a:off x="609600" y="2680855"/>
            <a:ext cx="8077200" cy="900545"/>
          </a:xfrm>
        </p:spPr>
        <p:txBody>
          <a:bodyPr/>
          <a:lstStyle>
            <a:lvl1pPr>
              <a:defRPr sz="28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2" name="Content Placeholder 3">
            <a:extLst>
              <a:ext uri="{FF2B5EF4-FFF2-40B4-BE49-F238E27FC236}">
                <a16:creationId xmlns:a16="http://schemas.microsoft.com/office/drawing/2014/main" id="{3E39D719-3B3B-4F96-BE3F-4E767D23D3DC}"/>
              </a:ext>
            </a:extLst>
          </p:cNvPr>
          <p:cNvSpPr>
            <a:spLocks noGrp="1"/>
          </p:cNvSpPr>
          <p:nvPr>
            <p:ph sz="half" idx="13"/>
          </p:nvPr>
        </p:nvSpPr>
        <p:spPr>
          <a:xfrm>
            <a:off x="8763000" y="2680855"/>
            <a:ext cx="2819400" cy="900545"/>
          </a:xfrm>
        </p:spPr>
        <p:txBody>
          <a:bodyPr/>
          <a:lstStyle>
            <a:lvl1pPr>
              <a:defRPr sz="28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23" name="Content Placeholder 2">
            <a:extLst>
              <a:ext uri="{FF2B5EF4-FFF2-40B4-BE49-F238E27FC236}">
                <a16:creationId xmlns:a16="http://schemas.microsoft.com/office/drawing/2014/main" id="{D7791AFD-E53B-48D7-8A3C-24F9B9314932}"/>
              </a:ext>
            </a:extLst>
          </p:cNvPr>
          <p:cNvSpPr>
            <a:spLocks noGrp="1"/>
          </p:cNvSpPr>
          <p:nvPr>
            <p:ph sz="half" idx="14"/>
          </p:nvPr>
        </p:nvSpPr>
        <p:spPr>
          <a:xfrm>
            <a:off x="609600" y="3733801"/>
            <a:ext cx="8077200" cy="990599"/>
          </a:xfrm>
        </p:spPr>
        <p:txBody>
          <a:bodyPr/>
          <a:lstStyle>
            <a:lvl1pPr>
              <a:defRPr sz="28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4" name="Content Placeholder 3">
            <a:extLst>
              <a:ext uri="{FF2B5EF4-FFF2-40B4-BE49-F238E27FC236}">
                <a16:creationId xmlns:a16="http://schemas.microsoft.com/office/drawing/2014/main" id="{7784060D-E07A-4765-948A-FC9071F8DDC5}"/>
              </a:ext>
            </a:extLst>
          </p:cNvPr>
          <p:cNvSpPr>
            <a:spLocks noGrp="1"/>
          </p:cNvSpPr>
          <p:nvPr>
            <p:ph sz="half" idx="15"/>
          </p:nvPr>
        </p:nvSpPr>
        <p:spPr>
          <a:xfrm>
            <a:off x="8763000" y="3733801"/>
            <a:ext cx="2819400" cy="990599"/>
          </a:xfrm>
        </p:spPr>
        <p:txBody>
          <a:bodyPr/>
          <a:lstStyle>
            <a:lvl1pPr>
              <a:defRPr sz="28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25" name="Content Placeholder 2">
            <a:extLst>
              <a:ext uri="{FF2B5EF4-FFF2-40B4-BE49-F238E27FC236}">
                <a16:creationId xmlns:a16="http://schemas.microsoft.com/office/drawing/2014/main" id="{A67EFF06-2483-4600-B6B9-3D1CE50220DD}"/>
              </a:ext>
            </a:extLst>
          </p:cNvPr>
          <p:cNvSpPr>
            <a:spLocks noGrp="1"/>
          </p:cNvSpPr>
          <p:nvPr>
            <p:ph sz="half" idx="16"/>
          </p:nvPr>
        </p:nvSpPr>
        <p:spPr>
          <a:xfrm>
            <a:off x="609600" y="4814455"/>
            <a:ext cx="8077200" cy="900545"/>
          </a:xfrm>
        </p:spPr>
        <p:txBody>
          <a:bodyPr/>
          <a:lstStyle>
            <a:lvl1pPr>
              <a:defRPr sz="28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6" name="Content Placeholder 3">
            <a:extLst>
              <a:ext uri="{FF2B5EF4-FFF2-40B4-BE49-F238E27FC236}">
                <a16:creationId xmlns:a16="http://schemas.microsoft.com/office/drawing/2014/main" id="{C22FA758-800C-4200-9C64-1F16B8C51CA7}"/>
              </a:ext>
            </a:extLst>
          </p:cNvPr>
          <p:cNvSpPr>
            <a:spLocks noGrp="1"/>
          </p:cNvSpPr>
          <p:nvPr>
            <p:ph sz="half" idx="17"/>
          </p:nvPr>
        </p:nvSpPr>
        <p:spPr>
          <a:xfrm>
            <a:off x="8763000" y="4814455"/>
            <a:ext cx="2819400" cy="900545"/>
          </a:xfrm>
        </p:spPr>
        <p:txBody>
          <a:bodyPr/>
          <a:lstStyle>
            <a:lvl1pPr>
              <a:defRPr sz="28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endParaRPr lang="en-US"/>
          </a:p>
        </p:txBody>
      </p:sp>
    </p:spTree>
    <p:extLst>
      <p:ext uri="{BB962C8B-B14F-4D97-AF65-F5344CB8AC3E}">
        <p14:creationId xmlns:p14="http://schemas.microsoft.com/office/powerpoint/2010/main" val="1809676352"/>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Tree>
    <p:extLst>
      <p:ext uri="{BB962C8B-B14F-4D97-AF65-F5344CB8AC3E}">
        <p14:creationId xmlns:p14="http://schemas.microsoft.com/office/powerpoint/2010/main" val="4112719614"/>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reative 01">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1066801"/>
            <a:ext cx="5994400"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8" name="Content Placeholder 3">
            <a:extLst>
              <a:ext uri="{FF2B5EF4-FFF2-40B4-BE49-F238E27FC236}">
                <a16:creationId xmlns:a16="http://schemas.microsoft.com/office/drawing/2014/main" id="{B49A9FAE-4758-4C46-8541-F381798C5CD5}"/>
              </a:ext>
            </a:extLst>
          </p:cNvPr>
          <p:cNvSpPr>
            <a:spLocks noGrp="1"/>
          </p:cNvSpPr>
          <p:nvPr>
            <p:ph sz="half" idx="12"/>
          </p:nvPr>
        </p:nvSpPr>
        <p:spPr>
          <a:xfrm>
            <a:off x="6197600" y="0"/>
            <a:ext cx="5994400" cy="914401"/>
          </a:xfrm>
          <a:solidFill>
            <a:srgbClr val="00B0F0"/>
          </a:solidFill>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vi-VN"/>
          </a:p>
        </p:txBody>
      </p:sp>
    </p:spTree>
    <p:extLst>
      <p:ext uri="{BB962C8B-B14F-4D97-AF65-F5344CB8AC3E}">
        <p14:creationId xmlns:p14="http://schemas.microsoft.com/office/powerpoint/2010/main" val="1875669295"/>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reative 0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1066801"/>
            <a:ext cx="3022600"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
        <p:nvSpPr>
          <p:cNvPr id="8" name="Content Placeholder 3">
            <a:extLst>
              <a:ext uri="{FF2B5EF4-FFF2-40B4-BE49-F238E27FC236}">
                <a16:creationId xmlns:a16="http://schemas.microsoft.com/office/drawing/2014/main" id="{B49A9FAE-4758-4C46-8541-F381798C5CD5}"/>
              </a:ext>
            </a:extLst>
          </p:cNvPr>
          <p:cNvSpPr>
            <a:spLocks noGrp="1"/>
          </p:cNvSpPr>
          <p:nvPr>
            <p:ph sz="half" idx="12"/>
          </p:nvPr>
        </p:nvSpPr>
        <p:spPr>
          <a:xfrm>
            <a:off x="6197600" y="0"/>
            <a:ext cx="5994400" cy="914401"/>
          </a:xfrm>
          <a:solidFill>
            <a:srgbClr val="00B0F0"/>
          </a:solidFill>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vi-VN"/>
          </a:p>
        </p:txBody>
      </p:sp>
      <p:sp>
        <p:nvSpPr>
          <p:cNvPr id="7" name="Content Placeholder 3">
            <a:extLst>
              <a:ext uri="{FF2B5EF4-FFF2-40B4-BE49-F238E27FC236}">
                <a16:creationId xmlns:a16="http://schemas.microsoft.com/office/drawing/2014/main" id="{41B544BE-4259-4202-9EEF-29A5F771B6E3}"/>
              </a:ext>
            </a:extLst>
          </p:cNvPr>
          <p:cNvSpPr>
            <a:spLocks noGrp="1"/>
          </p:cNvSpPr>
          <p:nvPr>
            <p:ph sz="half" idx="13"/>
          </p:nvPr>
        </p:nvSpPr>
        <p:spPr>
          <a:xfrm>
            <a:off x="9239864" y="1066800"/>
            <a:ext cx="2952136"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215058400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reative 03">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914400"/>
            <a:ext cx="5994400" cy="5257800"/>
          </a:xfrm>
          <a:solidFill>
            <a:schemeClr val="bg1"/>
          </a:solidFill>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1469903849"/>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reative 04">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0"/>
            <a:ext cx="5994400" cy="6172200"/>
          </a:xfrm>
          <a:solidFill>
            <a:schemeClr val="bg1"/>
          </a:solidFill>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3303610944"/>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719429"/>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8600" y="2130426"/>
            <a:ext cx="11811000" cy="3508374"/>
          </a:xfrm>
        </p:spPr>
        <p:txBody>
          <a:bodyPr/>
          <a:lstStyle>
            <a:lvl1pPr>
              <a:defRPr sz="2000"/>
            </a:lvl1pPr>
          </a:lstStyle>
          <a:p>
            <a:r>
              <a:rPr lang="en-US" sz="4800"/>
              <a:t>Cảm ơn quí vị đã lắng nghe</a:t>
            </a:r>
            <a:br>
              <a:rPr lang="en-US" sz="4800"/>
            </a:br>
            <a:br>
              <a:rPr lang="en-US" sz="4800"/>
            </a:br>
            <a:r>
              <a:rPr lang="en-US" sz="4800">
                <a:solidFill>
                  <a:srgbClr val="0066FF"/>
                </a:solidFill>
              </a:rPr>
              <a:t>ĐẠI HỌC QUỐC GIA TP.HCM</a:t>
            </a:r>
            <a:br>
              <a:rPr lang="en-US" sz="4800">
                <a:solidFill>
                  <a:srgbClr val="0066FF"/>
                </a:solidFill>
              </a:rPr>
            </a:br>
            <a:r>
              <a:rPr lang="en-US" sz="4400">
                <a:solidFill>
                  <a:srgbClr val="FF0000"/>
                </a:solidFill>
              </a:rPr>
              <a:t>TR</a:t>
            </a:r>
            <a:r>
              <a:rPr lang="vi-VN" sz="4400">
                <a:solidFill>
                  <a:srgbClr val="FF0000"/>
                </a:solidFill>
              </a:rPr>
              <a:t>Ư</a:t>
            </a:r>
            <a:r>
              <a:rPr lang="en-US" sz="4400">
                <a:solidFill>
                  <a:srgbClr val="FF0000"/>
                </a:solidFill>
              </a:rPr>
              <a:t>ỜNG ĐH CÔNG NGHỆ THÔNG TIN</a:t>
            </a:r>
            <a:br>
              <a:rPr lang="en-US" sz="4400">
                <a:solidFill>
                  <a:srgbClr val="FF0000"/>
                </a:solidFill>
              </a:rPr>
            </a:br>
            <a:r>
              <a:rPr lang="en-US" sz="4400">
                <a:solidFill>
                  <a:srgbClr val="0066FF"/>
                </a:solidFill>
              </a:rPr>
              <a:t>TOÀN DIỆN – SÁNG TẠO – PHỤNG SỰ</a:t>
            </a:r>
            <a:r>
              <a:rPr lang="en-US" sz="4400"/>
              <a:t> </a:t>
            </a:r>
            <a:endParaRPr lang="vi-VN"/>
          </a:p>
        </p:txBody>
      </p:sp>
    </p:spTree>
    <p:extLst>
      <p:ext uri="{BB962C8B-B14F-4D97-AF65-F5344CB8AC3E}">
        <p14:creationId xmlns:p14="http://schemas.microsoft.com/office/powerpoint/2010/main" val="2394464083"/>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Slide 05">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6"/>
            <a:ext cx="11582400" cy="3508374"/>
          </a:xfrm>
        </p:spPr>
        <p:txBody>
          <a:bodyPr/>
          <a:lstStyle>
            <a:lvl1pPr>
              <a:defRPr>
                <a:solidFill>
                  <a:srgbClr val="FF0000"/>
                </a:solidFill>
              </a:defRPr>
            </a:lvl1pPr>
          </a:lstStyle>
          <a:p>
            <a:r>
              <a:rPr lang="en-US"/>
              <a:t>Click to edit Master title style</a:t>
            </a:r>
            <a:endParaRPr lang="vi-VN"/>
          </a:p>
        </p:txBody>
      </p:sp>
    </p:spTree>
    <p:extLst>
      <p:ext uri="{BB962C8B-B14F-4D97-AF65-F5344CB8AC3E}">
        <p14:creationId xmlns:p14="http://schemas.microsoft.com/office/powerpoint/2010/main" val="260179132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0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stStyle>
          <a:p>
            <a:pPr lvl="0"/>
            <a:r>
              <a:rPr lang="en-US"/>
              <a:t>Click to edit Master text styles</a:t>
            </a:r>
          </a:p>
          <a:p>
            <a:pPr lvl="1"/>
            <a:r>
              <a:rPr lang="en-US"/>
              <a:t>Second level</a:t>
            </a:r>
          </a:p>
          <a:p>
            <a:pPr lvl="2"/>
            <a:r>
              <a:rPr lang="en-US"/>
              <a:t>Third level</a:t>
            </a:r>
            <a:endParaRPr lang="vi-VN"/>
          </a:p>
        </p:txBody>
      </p:sp>
    </p:spTree>
    <p:extLst>
      <p:ext uri="{BB962C8B-B14F-4D97-AF65-F5344CB8AC3E}">
        <p14:creationId xmlns:p14="http://schemas.microsoft.com/office/powerpoint/2010/main" val="176553698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4286862"/>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stStyle>
          <a:p>
            <a:pPr lvl="0"/>
            <a:r>
              <a:rPr lang="en-US"/>
              <a:t>Click to 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60536144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0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p:txBody>
          <a:bodyPr/>
          <a:lstStyle>
            <a:lvl1pPr marL="514350" indent="-514350">
              <a:buFont typeface="+mj-lt"/>
              <a:buAutoNum type="arabicPeriod"/>
              <a:defRPr sz="2800">
                <a:solidFill>
                  <a:schemeClr val="tx1"/>
                </a:solidFill>
                <a:latin typeface="Consolas" panose="020B0609020204030204" pitchFamily="49" charset="0"/>
                <a:cs typeface="Courier New" panose="02070309020205020404" pitchFamily="49" charset="0"/>
              </a:defRPr>
            </a:lvl1pPr>
            <a:lvl2pPr>
              <a:defRPr sz="2800"/>
            </a:lvl2pPr>
            <a:lvl3pPr>
              <a:defRPr sz="28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80783120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0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10972800" cy="4286863"/>
          </a:xfrm>
        </p:spPr>
        <p:txBody>
          <a:bodyPr/>
          <a:lstStyle>
            <a:lvl1pPr marL="514350" indent="-514350">
              <a:buFont typeface="+mj-lt"/>
              <a:buAutoNum type="arabicPeriod"/>
              <a:defRPr sz="2800">
                <a:solidFill>
                  <a:schemeClr val="tx1"/>
                </a:solidFill>
                <a:latin typeface="Consolas" panose="020B0609020204030204" pitchFamily="49" charset="0"/>
                <a:cs typeface="Courier New" panose="02070309020205020404" pitchFamily="49" charset="0"/>
              </a:defRPr>
            </a:lvl1pPr>
            <a:lvl2pPr>
              <a:defRPr sz="2800"/>
            </a:lvl2pPr>
            <a:lvl3pPr>
              <a:defRPr sz="2800"/>
            </a:lvl3pPr>
            <a:lvl4pPr>
              <a:defRPr sz="2400"/>
            </a:lvl4pPr>
            <a:lvl5pPr>
              <a:defRPr sz="2400"/>
            </a:lvl5pPr>
          </a:lstStyle>
          <a:p>
            <a:pPr lvl="0"/>
            <a:r>
              <a:rPr lang="en-US"/>
              <a:t>Click to edit Master text styles</a:t>
            </a:r>
          </a:p>
        </p:txBody>
      </p:sp>
      <p:sp>
        <p:nvSpPr>
          <p:cNvPr id="4" name="Content Placeholder 2">
            <a:extLst>
              <a:ext uri="{FF2B5EF4-FFF2-40B4-BE49-F238E27FC236}">
                <a16:creationId xmlns:a16="http://schemas.microsoft.com/office/drawing/2014/main" id="{5204C06E-4BFD-7AE1-C5B0-925E1CA3A006}"/>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30410325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0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p:txBody>
          <a:bodyPr/>
          <a:lstStyle>
            <a:lvl1pPr marL="514350" indent="-514350">
              <a:buFont typeface="+mj-lt"/>
              <a:buAutoNum type="arabicPeriod"/>
              <a:defRPr sz="2800">
                <a:solidFill>
                  <a:srgbClr val="0066FF"/>
                </a:solidFill>
                <a:latin typeface="Consolas" panose="020B0609020204030204" pitchFamily="49" charset="0"/>
                <a:cs typeface="Courier New" panose="02070309020205020404" pitchFamily="49" charset="0"/>
              </a:defRPr>
            </a:lvl1pPr>
            <a:lvl2pPr>
              <a:defRPr sz="2800"/>
            </a:lvl2pPr>
            <a:lvl3pPr>
              <a:defRPr sz="28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70909198"/>
      </p:ext>
    </p:extLst>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1">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9" name="TextBox 8"/>
          <p:cNvSpPr txBox="1"/>
          <p:nvPr userDrawn="1"/>
        </p:nvSpPr>
        <p:spPr>
          <a:xfrm>
            <a:off x="11379200" y="6324600"/>
            <a:ext cx="812800" cy="369332"/>
          </a:xfrm>
          <a:prstGeom prst="rect">
            <a:avLst/>
          </a:prstGeom>
          <a:noFill/>
        </p:spPr>
        <p:txBody>
          <a:bodyPr wrap="square" rtlCol="0">
            <a:spAutoFit/>
          </a:bodyPr>
          <a:lstStyle/>
          <a:p>
            <a:pPr algn="ctr"/>
            <a:fld id="{4A916C17-A3B0-4CE4-88CA-9129F443D2C0}" type="slidenum">
              <a:rPr lang="en-US" smtClean="0"/>
              <a:pPr algn="ctr"/>
              <a:t>‹#›</a:t>
            </a:fld>
            <a:endParaRPr lang="en-US"/>
          </a:p>
        </p:txBody>
      </p:sp>
    </p:spTree>
  </p:cSld>
  <p:clrMap bg1="lt1" tx1="dk1" bg2="lt2" tx2="dk2" accent1="accent1" accent2="accent2" accent3="accent3" accent4="accent4" accent5="accent5" accent6="accent6" hlink="hlink" folHlink="folHlink"/>
  <p:sldLayoutIdLst>
    <p:sldLayoutId id="2147483722" r:id="rId1"/>
    <p:sldLayoutId id="2147483721" r:id="rId2"/>
    <p:sldLayoutId id="2147483723" r:id="rId3"/>
    <p:sldLayoutId id="2147483652" r:id="rId4"/>
    <p:sldLayoutId id="2147483650" r:id="rId5"/>
    <p:sldLayoutId id="2147483677" r:id="rId6"/>
    <p:sldLayoutId id="2147483691" r:id="rId7"/>
    <p:sldLayoutId id="2147483724" r:id="rId8"/>
    <p:sldLayoutId id="2147483699" r:id="rId9"/>
    <p:sldLayoutId id="2147483725" r:id="rId10"/>
    <p:sldLayoutId id="2147483717" r:id="rId11"/>
    <p:sldLayoutId id="2147483726" r:id="rId12"/>
    <p:sldLayoutId id="2147483653" r:id="rId13"/>
    <p:sldLayoutId id="2147483727" r:id="rId14"/>
    <p:sldLayoutId id="2147483706" r:id="rId15"/>
    <p:sldLayoutId id="2147483728" r:id="rId16"/>
    <p:sldLayoutId id="2147483708" r:id="rId17"/>
    <p:sldLayoutId id="2147483739" r:id="rId18"/>
    <p:sldLayoutId id="2147483729" r:id="rId19"/>
    <p:sldLayoutId id="2147483700" r:id="rId20"/>
    <p:sldLayoutId id="2147483730" r:id="rId21"/>
    <p:sldLayoutId id="2147483707" r:id="rId22"/>
    <p:sldLayoutId id="2147483731" r:id="rId23"/>
    <p:sldLayoutId id="2147483712" r:id="rId24"/>
    <p:sldLayoutId id="2147483732" r:id="rId25"/>
    <p:sldLayoutId id="2147483713" r:id="rId26"/>
    <p:sldLayoutId id="2147483733" r:id="rId27"/>
    <p:sldLayoutId id="2147483715" r:id="rId28"/>
    <p:sldLayoutId id="2147483734" r:id="rId29"/>
    <p:sldLayoutId id="2147483701" r:id="rId30"/>
    <p:sldLayoutId id="2147483735" r:id="rId31"/>
    <p:sldLayoutId id="2147483710" r:id="rId32"/>
    <p:sldLayoutId id="2147483736" r:id="rId33"/>
    <p:sldLayoutId id="2147483737" r:id="rId34"/>
    <p:sldLayoutId id="2147483711" r:id="rId35"/>
    <p:sldLayoutId id="2147483686" r:id="rId36"/>
    <p:sldLayoutId id="2147483718" r:id="rId37"/>
    <p:sldLayoutId id="2147483694" r:id="rId38"/>
    <p:sldLayoutId id="2147483688" r:id="rId39"/>
    <p:sldLayoutId id="2147483719" r:id="rId40"/>
    <p:sldLayoutId id="2147483687" r:id="rId41"/>
    <p:sldLayoutId id="2147483655" r:id="rId42"/>
    <p:sldLayoutId id="2147483702" r:id="rId43"/>
    <p:sldLayoutId id="2147483703" r:id="rId44"/>
    <p:sldLayoutId id="2147483704" r:id="rId45"/>
    <p:sldLayoutId id="2147483705" r:id="rId46"/>
    <p:sldLayoutId id="2147483716" r:id="rId47"/>
    <p:sldLayoutId id="2147483720" r:id="rId48"/>
    <p:sldLayoutId id="2147483738" r:id="rId49"/>
  </p:sldLayoutIdLst>
  <p:transition/>
  <p:hf sldNum="0" hdr="0" ftr="0" dt="0"/>
  <p:txStyles>
    <p:title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just" rtl="0" eaLnBrk="0" fontAlgn="base" hangingPunct="0">
        <a:spcBef>
          <a:spcPct val="20000"/>
        </a:spcBef>
        <a:spcAft>
          <a:spcPct val="0"/>
        </a:spcAft>
        <a:buFont typeface="Arial" panose="020B0604020202020204" pitchFamily="34" charset="0"/>
        <a:buChar char="─"/>
        <a:defRPr sz="2800">
          <a:solidFill>
            <a:srgbClr val="0066FF"/>
          </a:solidFill>
          <a:latin typeface="+mn-lt"/>
          <a:ea typeface="+mn-ea"/>
          <a:cs typeface="+mn-cs"/>
        </a:defRPr>
      </a:lvl1pPr>
      <a:lvl2pPr marL="742950" indent="-285750" algn="just" rtl="0" eaLnBrk="0" fontAlgn="base" hangingPunct="0">
        <a:spcBef>
          <a:spcPct val="20000"/>
        </a:spcBef>
        <a:spcAft>
          <a:spcPct val="0"/>
        </a:spcAft>
        <a:buFont typeface="Arial" panose="020B0604020202020204" pitchFamily="34" charset="0"/>
        <a:buChar char="+"/>
        <a:defRPr sz="2800">
          <a:solidFill>
            <a:srgbClr val="FF0000"/>
          </a:solidFill>
          <a:latin typeface="+mn-lt"/>
        </a:defRPr>
      </a:lvl2pPr>
      <a:lvl3pPr marL="1143000" indent="-228600" algn="just" rtl="0" eaLnBrk="0" fontAlgn="base" hangingPunct="0">
        <a:spcBef>
          <a:spcPct val="20000"/>
        </a:spcBef>
        <a:spcAft>
          <a:spcPct val="0"/>
        </a:spcAft>
        <a:buChar char="•"/>
        <a:defRPr sz="2800">
          <a:solidFill>
            <a:srgbClr val="0066F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8.xml"/><Relationship Id="rId4" Type="http://schemas.openxmlformats.org/officeDocument/2006/relationships/image" Target="../media/image111.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8.xml"/><Relationship Id="rId5" Type="http://schemas.openxmlformats.org/officeDocument/2006/relationships/image" Target="../media/image115.png"/><Relationship Id="rId4" Type="http://schemas.openxmlformats.org/officeDocument/2006/relationships/image" Target="../media/image11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8.xml"/><Relationship Id="rId5" Type="http://schemas.openxmlformats.org/officeDocument/2006/relationships/image" Target="../media/image23.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8.xml"/><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8.xml"/><Relationship Id="rId5" Type="http://schemas.openxmlformats.org/officeDocument/2006/relationships/image" Target="../media/image35.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 Id="rId5" Type="http://schemas.openxmlformats.org/officeDocument/2006/relationships/image" Target="../media/image62.png"/><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8.xml"/><Relationship Id="rId5" Type="http://schemas.openxmlformats.org/officeDocument/2006/relationships/image" Target="../media/image66.png"/><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8.xml"/><Relationship Id="rId5" Type="http://schemas.openxmlformats.org/officeDocument/2006/relationships/image" Target="../media/image70.png"/><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6.xml"/><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7.xml"/><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8.xml"/><Relationship Id="rId5" Type="http://schemas.openxmlformats.org/officeDocument/2006/relationships/image" Target="../media/image91.png"/><Relationship Id="rId4" Type="http://schemas.openxmlformats.org/officeDocument/2006/relationships/image" Target="../media/image90.png"/></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8.xml"/><Relationship Id="rId5" Type="http://schemas.openxmlformats.org/officeDocument/2006/relationships/image" Target="../media/image95.png"/><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8.xml"/><Relationship Id="rId5" Type="http://schemas.openxmlformats.org/officeDocument/2006/relationships/image" Target="../media/image99.png"/><Relationship Id="rId4" Type="http://schemas.openxmlformats.org/officeDocument/2006/relationships/image" Target="../media/image98.png"/></Relationships>
</file>

<file path=ppt/slides/_rels/slide9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8.xml"/><Relationship Id="rId5" Type="http://schemas.openxmlformats.org/officeDocument/2006/relationships/image" Target="../media/image103.png"/><Relationship Id="rId4" Type="http://schemas.openxmlformats.org/officeDocument/2006/relationships/image" Target="../media/image102.png"/></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8.xml"/><Relationship Id="rId5" Type="http://schemas.openxmlformats.org/officeDocument/2006/relationships/image" Target="../media/image107.png"/><Relationship Id="rId4" Type="http://schemas.openxmlformats.org/officeDocument/2006/relationships/image" Target="../media/image106.png"/></Relationships>
</file>

<file path=ppt/slides/_rels/slide9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964B1D-CCDC-F639-FC22-59CBE3CAF369}"/>
              </a:ext>
            </a:extLst>
          </p:cNvPr>
          <p:cNvSpPr>
            <a:spLocks noGrp="1"/>
          </p:cNvSpPr>
          <p:nvPr>
            <p:ph type="ctrTitle"/>
          </p:nvPr>
        </p:nvSpPr>
        <p:spPr/>
        <p:txBody>
          <a:bodyPr/>
          <a:lstStyle/>
          <a:p>
            <a:r>
              <a:rPr lang="en-US"/>
              <a:t>Breast Cancer Classification and Prognostic Risk Stratification Using Genomic and Clinical Features</a:t>
            </a:r>
          </a:p>
        </p:txBody>
      </p:sp>
      <p:sp>
        <p:nvSpPr>
          <p:cNvPr id="6" name="Subtitle 5">
            <a:extLst>
              <a:ext uri="{FF2B5EF4-FFF2-40B4-BE49-F238E27FC236}">
                <a16:creationId xmlns:a16="http://schemas.microsoft.com/office/drawing/2014/main" id="{FB17A16D-EEC9-6567-5C90-8DE624F47977}"/>
              </a:ext>
            </a:extLst>
          </p:cNvPr>
          <p:cNvSpPr>
            <a:spLocks noGrp="1"/>
          </p:cNvSpPr>
          <p:nvPr>
            <p:ph idx="13"/>
          </p:nvPr>
        </p:nvSpPr>
        <p:spPr>
          <a:xfrm>
            <a:off x="304800" y="4123944"/>
            <a:ext cx="6105144" cy="1752600"/>
          </a:xfrm>
        </p:spPr>
        <p:txBody>
          <a:bodyPr/>
          <a:lstStyle/>
          <a:p>
            <a:pPr marL="514350" indent="-514350">
              <a:buFont typeface="+mj-lt"/>
              <a:buAutoNum type="arabicPeriod"/>
            </a:pPr>
            <a:r>
              <a:rPr lang="en-US"/>
              <a:t>23521583 - Pham Tran Xuan Tien</a:t>
            </a:r>
          </a:p>
          <a:p>
            <a:pPr marL="514350" indent="-514350">
              <a:buFont typeface="+mj-lt"/>
              <a:buAutoNum type="arabicPeriod"/>
            </a:pPr>
            <a:r>
              <a:rPr lang="en-US">
                <a:solidFill>
                  <a:srgbClr val="FF0000"/>
                </a:solidFill>
              </a:rPr>
              <a:t>23521555 - Huynh Dien Thuc</a:t>
            </a:r>
          </a:p>
          <a:p>
            <a:pPr marL="514350" indent="-514350">
              <a:buFont typeface="+mj-lt"/>
              <a:buAutoNum type="arabicPeriod"/>
            </a:pPr>
            <a:r>
              <a:rPr lang="en-US"/>
              <a:t>23521625 - Bui </a:t>
            </a:r>
            <a:r>
              <a:rPr lang="en-US" err="1"/>
              <a:t>Thi</a:t>
            </a:r>
            <a:r>
              <a:rPr lang="en-US"/>
              <a:t> Thanh Trang</a:t>
            </a:r>
          </a:p>
          <a:p>
            <a:pPr marL="514350" indent="-514350">
              <a:buFont typeface="+mj-lt"/>
              <a:buAutoNum type="arabicPeriod"/>
            </a:pPr>
            <a:r>
              <a:rPr lang="en-US">
                <a:solidFill>
                  <a:srgbClr val="FF0000"/>
                </a:solidFill>
              </a:rPr>
              <a:t>23521603 - Le Ngo Thanh Toan</a:t>
            </a:r>
          </a:p>
          <a:p>
            <a:endParaRPr lang="en-US"/>
          </a:p>
        </p:txBody>
      </p:sp>
      <p:sp>
        <p:nvSpPr>
          <p:cNvPr id="2" name="Content Placeholder 1">
            <a:extLst>
              <a:ext uri="{FF2B5EF4-FFF2-40B4-BE49-F238E27FC236}">
                <a16:creationId xmlns:a16="http://schemas.microsoft.com/office/drawing/2014/main" id="{C8FEBD8A-DBAC-C099-1363-7F98BC64DF7D}"/>
              </a:ext>
            </a:extLst>
          </p:cNvPr>
          <p:cNvSpPr>
            <a:spLocks noGrp="1"/>
          </p:cNvSpPr>
          <p:nvPr>
            <p:ph idx="14"/>
          </p:nvPr>
        </p:nvSpPr>
        <p:spPr>
          <a:xfrm>
            <a:off x="6519672" y="4123944"/>
            <a:ext cx="5477258" cy="1752600"/>
          </a:xfrm>
        </p:spPr>
        <p:txBody>
          <a:bodyPr/>
          <a:lstStyle/>
          <a:p>
            <a:r>
              <a:rPr lang="en-US"/>
              <a:t>GVHD: Vo Nguyen Le Duy</a:t>
            </a:r>
          </a:p>
        </p:txBody>
      </p:sp>
    </p:spTree>
    <p:extLst>
      <p:ext uri="{BB962C8B-B14F-4D97-AF65-F5344CB8AC3E}">
        <p14:creationId xmlns:p14="http://schemas.microsoft.com/office/powerpoint/2010/main" val="308860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678C5-B21E-E887-B195-D88E05CA36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BA5F8A-FE67-9974-8F4A-2DE27F085A8F}"/>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1742FC8A-9842-5B6B-838A-E3E56DC8353E}"/>
              </a:ext>
            </a:extLst>
          </p:cNvPr>
          <p:cNvSpPr>
            <a:spLocks noGrp="1"/>
          </p:cNvSpPr>
          <p:nvPr>
            <p:ph idx="1"/>
          </p:nvPr>
        </p:nvSpPr>
        <p:spPr/>
        <p:txBody>
          <a:bodyPr/>
          <a:lstStyle/>
          <a:p>
            <a:r>
              <a:rPr lang="en-US"/>
              <a:t>Breast cancer is one of the most common and deadly cancers worldwide.</a:t>
            </a:r>
          </a:p>
          <a:p>
            <a:pPr lvl="1"/>
            <a:r>
              <a:rPr lang="en-US">
                <a:solidFill>
                  <a:schemeClr val="tx1"/>
                </a:solidFill>
                <a:highlight>
                  <a:srgbClr val="00FF00"/>
                </a:highlight>
              </a:rPr>
              <a:t>In 2022</a:t>
            </a:r>
            <a:r>
              <a:rPr lang="en-US">
                <a:solidFill>
                  <a:srgbClr val="FF0000"/>
                </a:solidFill>
              </a:rPr>
              <a:t>, there were an estimated 2.3 million women diagnosed with breast cancer and 670 000 deaths globally. Breast cancer occurs in </a:t>
            </a:r>
            <a:r>
              <a:rPr lang="en-US">
                <a:solidFill>
                  <a:schemeClr val="tx1"/>
                </a:solidFill>
                <a:highlight>
                  <a:srgbClr val="FFFF00"/>
                </a:highlight>
              </a:rPr>
              <a:t>every country</a:t>
            </a:r>
            <a:r>
              <a:rPr lang="en-US">
                <a:solidFill>
                  <a:srgbClr val="FF0000"/>
                </a:solidFill>
              </a:rPr>
              <a:t> of the world in women at </a:t>
            </a:r>
            <a:r>
              <a:rPr lang="en-US">
                <a:solidFill>
                  <a:schemeClr val="tx1"/>
                </a:solidFill>
                <a:highlight>
                  <a:srgbClr val="FFFF00"/>
                </a:highlight>
              </a:rPr>
              <a:t>any age after puberty</a:t>
            </a:r>
            <a:r>
              <a:rPr lang="en-US">
                <a:solidFill>
                  <a:srgbClr val="FF0000"/>
                </a:solidFill>
              </a:rPr>
              <a:t> but with increasing rates in later life. </a:t>
            </a:r>
          </a:p>
        </p:txBody>
      </p:sp>
    </p:spTree>
    <p:extLst>
      <p:ext uri="{BB962C8B-B14F-4D97-AF65-F5344CB8AC3E}">
        <p14:creationId xmlns:p14="http://schemas.microsoft.com/office/powerpoint/2010/main" val="2096539903"/>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F9EA2-354D-E08C-E338-2290A49E61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42CA3C-7CAB-308D-2E52-1C27D21261A8}"/>
              </a:ext>
            </a:extLst>
          </p:cNvPr>
          <p:cNvSpPr>
            <a:spLocks noGrp="1"/>
          </p:cNvSpPr>
          <p:nvPr>
            <p:ph type="title"/>
          </p:nvPr>
        </p:nvSpPr>
        <p:spPr/>
        <p:txBody>
          <a:bodyPr/>
          <a:lstStyle/>
          <a:p>
            <a:r>
              <a:rPr lang="en-US"/>
              <a:t>Hyperparameter Tuning Grid</a:t>
            </a:r>
          </a:p>
        </p:txBody>
      </p:sp>
      <p:sp>
        <p:nvSpPr>
          <p:cNvPr id="3" name="Content Placeholder 2">
            <a:extLst>
              <a:ext uri="{FF2B5EF4-FFF2-40B4-BE49-F238E27FC236}">
                <a16:creationId xmlns:a16="http://schemas.microsoft.com/office/drawing/2014/main" id="{E1145917-9415-FAA7-4FCE-5480E0C1BB69}"/>
              </a:ext>
            </a:extLst>
          </p:cNvPr>
          <p:cNvSpPr>
            <a:spLocks noGrp="1"/>
          </p:cNvSpPr>
          <p:nvPr>
            <p:ph idx="1"/>
          </p:nvPr>
        </p:nvSpPr>
        <p:spPr/>
        <p:txBody>
          <a:bodyPr/>
          <a:lstStyle/>
          <a:p>
            <a:r>
              <a:rPr lang="en-US" err="1">
                <a:solidFill>
                  <a:schemeClr val="tx1"/>
                </a:solidFill>
                <a:highlight>
                  <a:srgbClr val="00FFFF"/>
                </a:highlight>
              </a:rPr>
              <a:t>XGBoost</a:t>
            </a:r>
            <a:endParaRPr lang="en-US">
              <a:solidFill>
                <a:schemeClr val="tx1"/>
              </a:solidFill>
              <a:highlight>
                <a:srgbClr val="00FFFF"/>
              </a:highlight>
            </a:endParaRPr>
          </a:p>
          <a:p>
            <a:pPr lvl="1"/>
            <a:r>
              <a:rPr lang="en-US">
                <a:solidFill>
                  <a:srgbClr val="FF0000"/>
                </a:solidFill>
              </a:rPr>
              <a:t>Fixed: </a:t>
            </a:r>
            <a:r>
              <a:rPr lang="en-US" err="1">
                <a:solidFill>
                  <a:srgbClr val="FF0000"/>
                </a:solidFill>
              </a:rPr>
              <a:t>scale_pos_weight</a:t>
            </a:r>
            <a:r>
              <a:rPr lang="en-US">
                <a:solidFill>
                  <a:srgbClr val="FF0000"/>
                </a:solidFill>
              </a:rPr>
              <a:t>=</a:t>
            </a:r>
            <a:r>
              <a:rPr lang="en-US" err="1">
                <a:solidFill>
                  <a:srgbClr val="FF0000"/>
                </a:solidFill>
              </a:rPr>
              <a:t>spw</a:t>
            </a:r>
            <a:r>
              <a:rPr lang="en-US">
                <a:solidFill>
                  <a:srgbClr val="FF0000"/>
                </a:solidFill>
              </a:rPr>
              <a:t> (Handles imbalance)</a:t>
            </a:r>
          </a:p>
          <a:p>
            <a:pPr lvl="1"/>
            <a:r>
              <a:rPr lang="en-US"/>
              <a:t>Tuned: </a:t>
            </a:r>
          </a:p>
          <a:p>
            <a:pPr lvl="2"/>
            <a:r>
              <a:rPr lang="en-US" err="1">
                <a:solidFill>
                  <a:srgbClr val="FF0000"/>
                </a:solidFill>
              </a:rPr>
              <a:t>n_estimators</a:t>
            </a:r>
            <a:r>
              <a:rPr lang="en-US">
                <a:solidFill>
                  <a:srgbClr val="FF0000"/>
                </a:solidFill>
              </a:rPr>
              <a:t>: [600, 1000]</a:t>
            </a:r>
          </a:p>
          <a:p>
            <a:pPr lvl="2"/>
            <a:r>
              <a:rPr lang="en-US" err="1"/>
              <a:t>max_depth</a:t>
            </a:r>
            <a:r>
              <a:rPr lang="en-US"/>
              <a:t>: [4, 6]</a:t>
            </a:r>
          </a:p>
          <a:p>
            <a:pPr lvl="2"/>
            <a:r>
              <a:rPr lang="en-US" err="1">
                <a:solidFill>
                  <a:srgbClr val="FF0000"/>
                </a:solidFill>
              </a:rPr>
              <a:t>learning_rate</a:t>
            </a:r>
            <a:r>
              <a:rPr lang="en-US">
                <a:solidFill>
                  <a:srgbClr val="FF0000"/>
                </a:solidFill>
              </a:rPr>
              <a:t>: [0.05, 0.03]</a:t>
            </a:r>
          </a:p>
        </p:txBody>
      </p:sp>
    </p:spTree>
    <p:extLst>
      <p:ext uri="{BB962C8B-B14F-4D97-AF65-F5344CB8AC3E}">
        <p14:creationId xmlns:p14="http://schemas.microsoft.com/office/powerpoint/2010/main" val="857814464"/>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B9DD3-A725-F50D-F298-CA58668E26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F1D5C3-C854-0BB9-646F-C0B2764063FD}"/>
              </a:ext>
            </a:extLst>
          </p:cNvPr>
          <p:cNvSpPr>
            <a:spLocks noGrp="1"/>
          </p:cNvSpPr>
          <p:nvPr>
            <p:ph type="title"/>
          </p:nvPr>
        </p:nvSpPr>
        <p:spPr/>
        <p:txBody>
          <a:bodyPr/>
          <a:lstStyle/>
          <a:p>
            <a:r>
              <a:rPr lang="en-US"/>
              <a:t>Hyperparameter Tuning Grid</a:t>
            </a:r>
          </a:p>
        </p:txBody>
      </p:sp>
      <p:sp>
        <p:nvSpPr>
          <p:cNvPr id="3" name="Content Placeholder 2">
            <a:extLst>
              <a:ext uri="{FF2B5EF4-FFF2-40B4-BE49-F238E27FC236}">
                <a16:creationId xmlns:a16="http://schemas.microsoft.com/office/drawing/2014/main" id="{DAB77923-EADF-B9B4-415D-545A8CBEEBFE}"/>
              </a:ext>
            </a:extLst>
          </p:cNvPr>
          <p:cNvSpPr>
            <a:spLocks noGrp="1"/>
          </p:cNvSpPr>
          <p:nvPr>
            <p:ph idx="1"/>
          </p:nvPr>
        </p:nvSpPr>
        <p:spPr/>
        <p:txBody>
          <a:bodyPr/>
          <a:lstStyle/>
          <a:p>
            <a:r>
              <a:rPr lang="vi-VN">
                <a:solidFill>
                  <a:schemeClr val="tx1"/>
                </a:solidFill>
                <a:highlight>
                  <a:srgbClr val="00FFFF"/>
                </a:highlight>
              </a:rPr>
              <a:t>CoxPH</a:t>
            </a:r>
            <a:endParaRPr lang="en-US">
              <a:solidFill>
                <a:schemeClr val="tx1"/>
              </a:solidFill>
              <a:highlight>
                <a:srgbClr val="00FFFF"/>
              </a:highlight>
            </a:endParaRPr>
          </a:p>
          <a:p>
            <a:pPr lvl="1"/>
            <a:r>
              <a:rPr lang="en-US">
                <a:solidFill>
                  <a:srgbClr val="FF0000"/>
                </a:solidFill>
              </a:rPr>
              <a:t>Fixed: </a:t>
            </a:r>
            <a:r>
              <a:rPr lang="pt-BR">
                <a:solidFill>
                  <a:srgbClr val="FF0000"/>
                </a:solidFill>
              </a:rPr>
              <a:t>L1_RATIO = 0.</a:t>
            </a:r>
            <a:r>
              <a:rPr lang="vi-VN">
                <a:solidFill>
                  <a:srgbClr val="FF0000"/>
                </a:solidFill>
              </a:rPr>
              <a:t>0</a:t>
            </a:r>
            <a:endParaRPr lang="en-US">
              <a:solidFill>
                <a:srgbClr val="FF0000"/>
              </a:solidFill>
            </a:endParaRPr>
          </a:p>
          <a:p>
            <a:pPr lvl="1"/>
            <a:r>
              <a:rPr lang="en-US"/>
              <a:t>Tuned: </a:t>
            </a:r>
          </a:p>
          <a:p>
            <a:pPr lvl="2"/>
            <a:r>
              <a:rPr lang="vi-VN">
                <a:solidFill>
                  <a:srgbClr val="FF0000"/>
                </a:solidFill>
              </a:rPr>
              <a:t>K_list</a:t>
            </a:r>
            <a:r>
              <a:rPr lang="en-US">
                <a:solidFill>
                  <a:srgbClr val="FF0000"/>
                </a:solidFill>
              </a:rPr>
              <a:t>: [10, 50, 100, 300, 500, 600]</a:t>
            </a:r>
          </a:p>
        </p:txBody>
      </p:sp>
    </p:spTree>
    <p:extLst>
      <p:ext uri="{BB962C8B-B14F-4D97-AF65-F5344CB8AC3E}">
        <p14:creationId xmlns:p14="http://schemas.microsoft.com/office/powerpoint/2010/main" val="2365880924"/>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5392A-BD98-692F-4F1E-1F4D4BD6C7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17F9ED-8DA5-D7C8-CEE3-7DB16A298D7B}"/>
              </a:ext>
            </a:extLst>
          </p:cNvPr>
          <p:cNvSpPr>
            <a:spLocks noGrp="1"/>
          </p:cNvSpPr>
          <p:nvPr>
            <p:ph type="title"/>
          </p:nvPr>
        </p:nvSpPr>
        <p:spPr/>
        <p:txBody>
          <a:bodyPr/>
          <a:lstStyle/>
          <a:p>
            <a:r>
              <a:rPr lang="en-US"/>
              <a:t>Hyperparameter Tuning Grid</a:t>
            </a:r>
          </a:p>
        </p:txBody>
      </p:sp>
      <p:sp>
        <p:nvSpPr>
          <p:cNvPr id="3" name="Content Placeholder 2">
            <a:extLst>
              <a:ext uri="{FF2B5EF4-FFF2-40B4-BE49-F238E27FC236}">
                <a16:creationId xmlns:a16="http://schemas.microsoft.com/office/drawing/2014/main" id="{ECA9F7AC-BD01-8262-BC22-E818029CAAF0}"/>
              </a:ext>
            </a:extLst>
          </p:cNvPr>
          <p:cNvSpPr>
            <a:spLocks noGrp="1"/>
          </p:cNvSpPr>
          <p:nvPr>
            <p:ph idx="1"/>
          </p:nvPr>
        </p:nvSpPr>
        <p:spPr/>
        <p:txBody>
          <a:bodyPr/>
          <a:lstStyle/>
          <a:p>
            <a:r>
              <a:rPr lang="vi-VN">
                <a:solidFill>
                  <a:schemeClr val="tx1"/>
                </a:solidFill>
                <a:highlight>
                  <a:srgbClr val="00FFFF"/>
                </a:highlight>
              </a:rPr>
              <a:t>Coxnet</a:t>
            </a:r>
            <a:endParaRPr lang="en-US">
              <a:solidFill>
                <a:schemeClr val="tx1"/>
              </a:solidFill>
              <a:highlight>
                <a:srgbClr val="00FFFF"/>
              </a:highlight>
            </a:endParaRPr>
          </a:p>
          <a:p>
            <a:pPr lvl="1"/>
            <a:r>
              <a:rPr lang="en-US">
                <a:solidFill>
                  <a:srgbClr val="FF0000"/>
                </a:solidFill>
              </a:rPr>
              <a:t>Fixed: </a:t>
            </a:r>
            <a:endParaRPr lang="vi-VN">
              <a:solidFill>
                <a:srgbClr val="FF0000"/>
              </a:solidFill>
            </a:endParaRPr>
          </a:p>
          <a:p>
            <a:pPr lvl="2"/>
            <a:r>
              <a:rPr lang="pt-BR"/>
              <a:t>L1_RATIO = 0.</a:t>
            </a:r>
            <a:r>
              <a:rPr lang="vi-VN"/>
              <a:t>5</a:t>
            </a:r>
          </a:p>
          <a:p>
            <a:pPr lvl="2"/>
            <a:r>
              <a:rPr lang="en-US">
                <a:solidFill>
                  <a:srgbClr val="FF0000"/>
                </a:solidFill>
              </a:rPr>
              <a:t>N_ALPHAS = 100</a:t>
            </a:r>
          </a:p>
          <a:p>
            <a:pPr lvl="1"/>
            <a:r>
              <a:rPr lang="en-US"/>
              <a:t>Tuned: </a:t>
            </a:r>
          </a:p>
          <a:p>
            <a:pPr lvl="2"/>
            <a:r>
              <a:rPr lang="vi-VN">
                <a:solidFill>
                  <a:srgbClr val="FF0000"/>
                </a:solidFill>
              </a:rPr>
              <a:t>K_list</a:t>
            </a:r>
            <a:r>
              <a:rPr lang="en-US">
                <a:solidFill>
                  <a:srgbClr val="FF0000"/>
                </a:solidFill>
              </a:rPr>
              <a:t>: [10,</a:t>
            </a:r>
            <a:r>
              <a:rPr lang="vi-VN">
                <a:solidFill>
                  <a:srgbClr val="FF0000"/>
                </a:solidFill>
              </a:rPr>
              <a:t> </a:t>
            </a:r>
            <a:r>
              <a:rPr lang="en-US">
                <a:solidFill>
                  <a:srgbClr val="FF0000"/>
                </a:solidFill>
              </a:rPr>
              <a:t>50,</a:t>
            </a:r>
            <a:r>
              <a:rPr lang="vi-VN">
                <a:solidFill>
                  <a:srgbClr val="FF0000"/>
                </a:solidFill>
              </a:rPr>
              <a:t> </a:t>
            </a:r>
            <a:r>
              <a:rPr lang="en-US">
                <a:solidFill>
                  <a:srgbClr val="FF0000"/>
                </a:solidFill>
              </a:rPr>
              <a:t>100,</a:t>
            </a:r>
            <a:r>
              <a:rPr lang="vi-VN">
                <a:solidFill>
                  <a:srgbClr val="FF0000"/>
                </a:solidFill>
              </a:rPr>
              <a:t> </a:t>
            </a:r>
            <a:r>
              <a:rPr lang="en-US">
                <a:solidFill>
                  <a:srgbClr val="FF0000"/>
                </a:solidFill>
              </a:rPr>
              <a:t>300,</a:t>
            </a:r>
            <a:r>
              <a:rPr lang="vi-VN">
                <a:solidFill>
                  <a:srgbClr val="FF0000"/>
                </a:solidFill>
              </a:rPr>
              <a:t> </a:t>
            </a:r>
            <a:r>
              <a:rPr lang="en-US">
                <a:solidFill>
                  <a:srgbClr val="FF0000"/>
                </a:solidFill>
              </a:rPr>
              <a:t>500,</a:t>
            </a:r>
            <a:r>
              <a:rPr lang="vi-VN">
                <a:solidFill>
                  <a:srgbClr val="FF0000"/>
                </a:solidFill>
              </a:rPr>
              <a:t> </a:t>
            </a:r>
            <a:r>
              <a:rPr lang="en-US">
                <a:solidFill>
                  <a:srgbClr val="FF0000"/>
                </a:solidFill>
              </a:rPr>
              <a:t>600]</a:t>
            </a:r>
          </a:p>
        </p:txBody>
      </p:sp>
    </p:spTree>
    <p:extLst>
      <p:ext uri="{BB962C8B-B14F-4D97-AF65-F5344CB8AC3E}">
        <p14:creationId xmlns:p14="http://schemas.microsoft.com/office/powerpoint/2010/main" val="106079046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BDB34-F536-5152-CD32-594693E837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762C51-CF64-ADCF-DD5B-397C5A9DD602}"/>
              </a:ext>
            </a:extLst>
          </p:cNvPr>
          <p:cNvSpPr>
            <a:spLocks noGrp="1"/>
          </p:cNvSpPr>
          <p:nvPr>
            <p:ph type="title"/>
          </p:nvPr>
        </p:nvSpPr>
        <p:spPr/>
        <p:txBody>
          <a:bodyPr/>
          <a:lstStyle/>
          <a:p>
            <a:r>
              <a:rPr lang="en-US"/>
              <a:t>Hyperparameter Tuning Grid</a:t>
            </a:r>
          </a:p>
        </p:txBody>
      </p:sp>
      <p:sp>
        <p:nvSpPr>
          <p:cNvPr id="3" name="Content Placeholder 2">
            <a:extLst>
              <a:ext uri="{FF2B5EF4-FFF2-40B4-BE49-F238E27FC236}">
                <a16:creationId xmlns:a16="http://schemas.microsoft.com/office/drawing/2014/main" id="{F0F52951-33D4-F385-0448-897677D228FB}"/>
              </a:ext>
            </a:extLst>
          </p:cNvPr>
          <p:cNvSpPr>
            <a:spLocks noGrp="1"/>
          </p:cNvSpPr>
          <p:nvPr>
            <p:ph idx="1"/>
          </p:nvPr>
        </p:nvSpPr>
        <p:spPr/>
        <p:txBody>
          <a:bodyPr/>
          <a:lstStyle/>
          <a:p>
            <a:r>
              <a:rPr lang="en-US" err="1">
                <a:solidFill>
                  <a:schemeClr val="tx1"/>
                </a:solidFill>
                <a:highlight>
                  <a:srgbClr val="00FFFF"/>
                </a:highlight>
              </a:rPr>
              <a:t>CoxPHFilter</a:t>
            </a:r>
            <a:endParaRPr lang="en-US">
              <a:solidFill>
                <a:schemeClr val="tx1"/>
              </a:solidFill>
              <a:highlight>
                <a:srgbClr val="00FFFF"/>
              </a:highlight>
            </a:endParaRPr>
          </a:p>
          <a:p>
            <a:pPr lvl="1"/>
            <a:r>
              <a:rPr lang="en-US">
                <a:solidFill>
                  <a:srgbClr val="FF0000"/>
                </a:solidFill>
              </a:rPr>
              <a:t>Fixed: </a:t>
            </a:r>
            <a:r>
              <a:rPr lang="en-US" err="1">
                <a:solidFill>
                  <a:srgbClr val="FF0000"/>
                </a:solidFill>
              </a:rPr>
              <a:t>penalizer</a:t>
            </a:r>
            <a:r>
              <a:rPr lang="en-US">
                <a:solidFill>
                  <a:srgbClr val="FF0000"/>
                </a:solidFill>
              </a:rPr>
              <a:t> = 0.1</a:t>
            </a:r>
          </a:p>
          <a:p>
            <a:pPr lvl="1"/>
            <a:r>
              <a:rPr lang="en-US"/>
              <a:t>Tuned: </a:t>
            </a:r>
          </a:p>
          <a:p>
            <a:pPr lvl="2"/>
            <a:r>
              <a:rPr lang="en-US" err="1">
                <a:solidFill>
                  <a:srgbClr val="FF0000"/>
                </a:solidFill>
              </a:rPr>
              <a:t>SelectKBest</a:t>
            </a:r>
            <a:r>
              <a:rPr lang="en-US">
                <a:solidFill>
                  <a:srgbClr val="FF0000"/>
                </a:solidFill>
              </a:rPr>
              <a:t>: [10,50,100,300,500]</a:t>
            </a:r>
          </a:p>
        </p:txBody>
      </p:sp>
    </p:spTree>
    <p:extLst>
      <p:ext uri="{BB962C8B-B14F-4D97-AF65-F5344CB8AC3E}">
        <p14:creationId xmlns:p14="http://schemas.microsoft.com/office/powerpoint/2010/main" val="2081006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8A053-C363-152D-2BB6-7E19B5500A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B9F41A-AED2-65C3-5BE0-7A163BA954AF}"/>
              </a:ext>
            </a:extLst>
          </p:cNvPr>
          <p:cNvSpPr>
            <a:spLocks noGrp="1"/>
          </p:cNvSpPr>
          <p:nvPr>
            <p:ph type="title"/>
          </p:nvPr>
        </p:nvSpPr>
        <p:spPr/>
        <p:txBody>
          <a:bodyPr/>
          <a:lstStyle/>
          <a:p>
            <a:r>
              <a:rPr lang="en-US"/>
              <a:t>Hyperparameter Tuning Grid</a:t>
            </a:r>
          </a:p>
        </p:txBody>
      </p:sp>
      <p:sp>
        <p:nvSpPr>
          <p:cNvPr id="3" name="Content Placeholder 2">
            <a:extLst>
              <a:ext uri="{FF2B5EF4-FFF2-40B4-BE49-F238E27FC236}">
                <a16:creationId xmlns:a16="http://schemas.microsoft.com/office/drawing/2014/main" id="{FCF2AEF8-AE35-4A86-1FD8-40D80BE2EC27}"/>
              </a:ext>
            </a:extLst>
          </p:cNvPr>
          <p:cNvSpPr>
            <a:spLocks noGrp="1"/>
          </p:cNvSpPr>
          <p:nvPr>
            <p:ph idx="1"/>
          </p:nvPr>
        </p:nvSpPr>
        <p:spPr/>
        <p:txBody>
          <a:bodyPr/>
          <a:lstStyle/>
          <a:p>
            <a:r>
              <a:rPr lang="en-US" err="1">
                <a:solidFill>
                  <a:schemeClr val="tx1"/>
                </a:solidFill>
                <a:highlight>
                  <a:srgbClr val="00FFFF"/>
                </a:highlight>
              </a:rPr>
              <a:t>CoxnetSurvivalAnalysis</a:t>
            </a:r>
            <a:endParaRPr lang="en-US">
              <a:solidFill>
                <a:schemeClr val="tx1"/>
              </a:solidFill>
              <a:highlight>
                <a:srgbClr val="00FFFF"/>
              </a:highlight>
            </a:endParaRPr>
          </a:p>
          <a:p>
            <a:pPr lvl="1"/>
            <a:r>
              <a:rPr lang="en-US">
                <a:solidFill>
                  <a:srgbClr val="FF0000"/>
                </a:solidFill>
              </a:rPr>
              <a:t>Fixed: </a:t>
            </a:r>
            <a:r>
              <a:rPr lang="en-US" err="1">
                <a:solidFill>
                  <a:srgbClr val="FF0000"/>
                </a:solidFill>
              </a:rPr>
              <a:t>n_alphas</a:t>
            </a:r>
            <a:r>
              <a:rPr lang="en-US">
                <a:solidFill>
                  <a:srgbClr val="FF0000"/>
                </a:solidFill>
              </a:rPr>
              <a:t> = 100, </a:t>
            </a:r>
            <a:r>
              <a:rPr lang="en-US" err="1">
                <a:solidFill>
                  <a:srgbClr val="FF0000"/>
                </a:solidFill>
              </a:rPr>
              <a:t>alpha_min_ratio</a:t>
            </a:r>
            <a:r>
              <a:rPr lang="en-US">
                <a:solidFill>
                  <a:srgbClr val="FF0000"/>
                </a:solidFill>
              </a:rPr>
              <a:t>= 0.1</a:t>
            </a:r>
          </a:p>
          <a:p>
            <a:pPr lvl="1"/>
            <a:r>
              <a:rPr lang="en-US"/>
              <a:t>Tuned: </a:t>
            </a:r>
          </a:p>
          <a:p>
            <a:pPr lvl="2"/>
            <a:r>
              <a:rPr lang="en-US" err="1">
                <a:solidFill>
                  <a:srgbClr val="FF0000"/>
                </a:solidFill>
              </a:rPr>
              <a:t>SelectKBest</a:t>
            </a:r>
            <a:r>
              <a:rPr lang="en-US">
                <a:solidFill>
                  <a:srgbClr val="FF0000"/>
                </a:solidFill>
              </a:rPr>
              <a:t>: [10,50,100,300,500]</a:t>
            </a:r>
          </a:p>
        </p:txBody>
      </p:sp>
    </p:spTree>
    <p:extLst>
      <p:ext uri="{BB962C8B-B14F-4D97-AF65-F5344CB8AC3E}">
        <p14:creationId xmlns:p14="http://schemas.microsoft.com/office/powerpoint/2010/main" val="42239304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075AF-56B5-C126-7A4E-F74320D6D86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8436744-D2F5-DBE0-BA30-63037C5367A0}"/>
              </a:ext>
            </a:extLst>
          </p:cNvPr>
          <p:cNvSpPr>
            <a:spLocks noGrp="1"/>
          </p:cNvSpPr>
          <p:nvPr>
            <p:ph type="title"/>
          </p:nvPr>
        </p:nvSpPr>
        <p:spPr/>
        <p:txBody>
          <a:bodyPr/>
          <a:lstStyle/>
          <a:p>
            <a:r>
              <a:rPr lang="en-US"/>
              <a:t>results</a:t>
            </a:r>
          </a:p>
        </p:txBody>
      </p:sp>
      <p:sp>
        <p:nvSpPr>
          <p:cNvPr id="8" name="Text Placeholder 7">
            <a:extLst>
              <a:ext uri="{FF2B5EF4-FFF2-40B4-BE49-F238E27FC236}">
                <a16:creationId xmlns:a16="http://schemas.microsoft.com/office/drawing/2014/main" id="{6509AD09-8680-9A6C-1229-EC27AC5369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4912402"/>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B8D82-7A14-D26E-AFF5-85483481080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20C4DE0-9412-CB1F-260E-F86012E676C1}"/>
              </a:ext>
            </a:extLst>
          </p:cNvPr>
          <p:cNvSpPr>
            <a:spLocks noGrp="1"/>
          </p:cNvSpPr>
          <p:nvPr>
            <p:ph type="title"/>
          </p:nvPr>
        </p:nvSpPr>
        <p:spPr/>
        <p:txBody>
          <a:bodyPr/>
          <a:lstStyle/>
          <a:p>
            <a:r>
              <a:rPr lang="en-US"/>
              <a:t>Task 1: Normal vs Tumor</a:t>
            </a:r>
          </a:p>
        </p:txBody>
      </p:sp>
      <p:sp>
        <p:nvSpPr>
          <p:cNvPr id="8" name="Text Placeholder 7">
            <a:extLst>
              <a:ext uri="{FF2B5EF4-FFF2-40B4-BE49-F238E27FC236}">
                <a16:creationId xmlns:a16="http://schemas.microsoft.com/office/drawing/2014/main" id="{58FF4EC7-AC2B-095A-EE79-E6902EC9586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6373898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6A10F11-DAC3-BC0A-437E-C02618DE86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4FE12D-16E5-BB05-E213-9F2BD9A18BB1}"/>
              </a:ext>
            </a:extLst>
          </p:cNvPr>
          <p:cNvSpPr>
            <a:spLocks noGrp="1"/>
          </p:cNvSpPr>
          <p:nvPr>
            <p:ph type="title"/>
          </p:nvPr>
        </p:nvSpPr>
        <p:spPr/>
        <p:txBody>
          <a:bodyPr/>
          <a:lstStyle/>
          <a:p>
            <a:r>
              <a:rPr lang="en-US"/>
              <a:t>Results CV(inner)</a:t>
            </a:r>
          </a:p>
        </p:txBody>
      </p:sp>
      <p:graphicFrame>
        <p:nvGraphicFramePr>
          <p:cNvPr id="4" name="Content Placeholder 3">
            <a:extLst>
              <a:ext uri="{FF2B5EF4-FFF2-40B4-BE49-F238E27FC236}">
                <a16:creationId xmlns:a16="http://schemas.microsoft.com/office/drawing/2014/main" id="{7C30394D-CA29-B7BC-5AC0-B34BC1E63ECC}"/>
              </a:ext>
            </a:extLst>
          </p:cNvPr>
          <p:cNvGraphicFramePr>
            <a:graphicFrameLocks noGrp="1"/>
          </p:cNvGraphicFramePr>
          <p:nvPr>
            <p:ph idx="1"/>
            <p:extLst>
              <p:ext uri="{D42A27DB-BD31-4B8C-83A1-F6EECF244321}">
                <p14:modId xmlns:p14="http://schemas.microsoft.com/office/powerpoint/2010/main" val="3403203655"/>
              </p:ext>
            </p:extLst>
          </p:nvPr>
        </p:nvGraphicFramePr>
        <p:xfrm>
          <a:off x="2804160" y="2414016"/>
          <a:ext cx="6583680" cy="1854200"/>
        </p:xfrm>
        <a:graphic>
          <a:graphicData uri="http://schemas.openxmlformats.org/drawingml/2006/table">
            <a:tbl>
              <a:tblPr firstRow="1" bandRow="1">
                <a:tableStyleId>{5940675A-B579-460E-94D1-54222C63F5DA}</a:tableStyleId>
              </a:tblPr>
              <a:tblGrid>
                <a:gridCol w="2194560">
                  <a:extLst>
                    <a:ext uri="{9D8B030D-6E8A-4147-A177-3AD203B41FA5}">
                      <a16:colId xmlns:a16="http://schemas.microsoft.com/office/drawing/2014/main" val="1689832500"/>
                    </a:ext>
                  </a:extLst>
                </a:gridCol>
                <a:gridCol w="2194560">
                  <a:extLst>
                    <a:ext uri="{9D8B030D-6E8A-4147-A177-3AD203B41FA5}">
                      <a16:colId xmlns:a16="http://schemas.microsoft.com/office/drawing/2014/main" val="841509996"/>
                    </a:ext>
                  </a:extLst>
                </a:gridCol>
                <a:gridCol w="2194560">
                  <a:extLst>
                    <a:ext uri="{9D8B030D-6E8A-4147-A177-3AD203B41FA5}">
                      <a16:colId xmlns:a16="http://schemas.microsoft.com/office/drawing/2014/main" val="736735278"/>
                    </a:ext>
                  </a:extLst>
                </a:gridCol>
              </a:tblGrid>
              <a:tr h="370840">
                <a:tc>
                  <a:txBody>
                    <a:bodyPr/>
                    <a:lstStyle/>
                    <a:p>
                      <a:endParaRPr lang="en-US"/>
                    </a:p>
                  </a:txBody>
                  <a:tcPr/>
                </a:tc>
                <a:tc>
                  <a:txBody>
                    <a:bodyPr/>
                    <a:lstStyle/>
                    <a:p>
                      <a:r>
                        <a:rPr lang="en-US"/>
                        <a:t>Best PR-AUC</a:t>
                      </a:r>
                    </a:p>
                  </a:txBody>
                  <a:tcPr/>
                </a:tc>
                <a:tc>
                  <a:txBody>
                    <a:bodyPr/>
                    <a:lstStyle/>
                    <a:p>
                      <a:r>
                        <a:rPr lang="en-US" err="1"/>
                        <a:t>SelectKBest</a:t>
                      </a:r>
                      <a:endParaRPr lang="en-US"/>
                    </a:p>
                  </a:txBody>
                  <a:tcPr/>
                </a:tc>
                <a:extLst>
                  <a:ext uri="{0D108BD9-81ED-4DB2-BD59-A6C34878D82A}">
                    <a16:rowId xmlns:a16="http://schemas.microsoft.com/office/drawing/2014/main" val="148318152"/>
                  </a:ext>
                </a:extLst>
              </a:tr>
              <a:tr h="370840">
                <a:tc>
                  <a:txBody>
                    <a:bodyPr/>
                    <a:lstStyle/>
                    <a:p>
                      <a:r>
                        <a:rPr lang="en-US"/>
                        <a:t>Logistic Regression</a:t>
                      </a:r>
                    </a:p>
                  </a:txBody>
                  <a:tcPr/>
                </a:tc>
                <a:tc>
                  <a:txBody>
                    <a:bodyPr/>
                    <a:lstStyle/>
                    <a:p>
                      <a:r>
                        <a:rPr lang="en-US"/>
                        <a:t>1.0</a:t>
                      </a:r>
                    </a:p>
                  </a:txBody>
                  <a:tcPr/>
                </a:tc>
                <a:tc>
                  <a:txBody>
                    <a:bodyPr/>
                    <a:lstStyle/>
                    <a:p>
                      <a:r>
                        <a:rPr lang="en-US"/>
                        <a:t>1030</a:t>
                      </a:r>
                    </a:p>
                  </a:txBody>
                  <a:tcPr/>
                </a:tc>
                <a:extLst>
                  <a:ext uri="{0D108BD9-81ED-4DB2-BD59-A6C34878D82A}">
                    <a16:rowId xmlns:a16="http://schemas.microsoft.com/office/drawing/2014/main" val="805576372"/>
                  </a:ext>
                </a:extLst>
              </a:tr>
              <a:tr h="370840">
                <a:tc>
                  <a:txBody>
                    <a:bodyPr/>
                    <a:lstStyle/>
                    <a:p>
                      <a:r>
                        <a:rPr lang="en-US"/>
                        <a:t>SVM</a:t>
                      </a:r>
                    </a:p>
                  </a:txBody>
                  <a:tcPr/>
                </a:tc>
                <a:tc>
                  <a:txBody>
                    <a:bodyPr/>
                    <a:lstStyle/>
                    <a:p>
                      <a:r>
                        <a:rPr lang="en-US"/>
                        <a:t>0.9999</a:t>
                      </a:r>
                    </a:p>
                  </a:txBody>
                  <a:tcPr/>
                </a:tc>
                <a:tc>
                  <a:txBody>
                    <a:bodyPr/>
                    <a:lstStyle/>
                    <a:p>
                      <a:r>
                        <a:rPr lang="en-US"/>
                        <a:t>100</a:t>
                      </a:r>
                    </a:p>
                  </a:txBody>
                  <a:tcPr/>
                </a:tc>
                <a:extLst>
                  <a:ext uri="{0D108BD9-81ED-4DB2-BD59-A6C34878D82A}">
                    <a16:rowId xmlns:a16="http://schemas.microsoft.com/office/drawing/2014/main" val="3079774393"/>
                  </a:ext>
                </a:extLst>
              </a:tr>
              <a:tr h="370840">
                <a:tc>
                  <a:txBody>
                    <a:bodyPr/>
                    <a:lstStyle/>
                    <a:p>
                      <a:r>
                        <a:rPr lang="en-US"/>
                        <a:t>Random Forest</a:t>
                      </a:r>
                    </a:p>
                  </a:txBody>
                  <a:tcPr/>
                </a:tc>
                <a:tc>
                  <a:txBody>
                    <a:bodyPr/>
                    <a:lstStyle/>
                    <a:p>
                      <a:r>
                        <a:rPr lang="en-US"/>
                        <a:t>1.0</a:t>
                      </a:r>
                    </a:p>
                  </a:txBody>
                  <a:tcPr/>
                </a:tc>
                <a:tc>
                  <a:txBody>
                    <a:bodyPr/>
                    <a:lstStyle/>
                    <a:p>
                      <a:r>
                        <a:rPr lang="en-US"/>
                        <a:t>1000</a:t>
                      </a:r>
                    </a:p>
                  </a:txBody>
                  <a:tcPr/>
                </a:tc>
                <a:extLst>
                  <a:ext uri="{0D108BD9-81ED-4DB2-BD59-A6C34878D82A}">
                    <a16:rowId xmlns:a16="http://schemas.microsoft.com/office/drawing/2014/main" val="1798614743"/>
                  </a:ext>
                </a:extLst>
              </a:tr>
              <a:tr h="370840">
                <a:tc>
                  <a:txBody>
                    <a:bodyPr/>
                    <a:lstStyle/>
                    <a:p>
                      <a:r>
                        <a:rPr lang="en-US" err="1"/>
                        <a:t>XGBoost</a:t>
                      </a:r>
                      <a:endParaRPr lang="en-US"/>
                    </a:p>
                  </a:txBody>
                  <a:tcPr/>
                </a:tc>
                <a:tc>
                  <a:txBody>
                    <a:bodyPr/>
                    <a:lstStyle/>
                    <a:p>
                      <a:r>
                        <a:rPr lang="en-US"/>
                        <a:t>1.0</a:t>
                      </a:r>
                    </a:p>
                  </a:txBody>
                  <a:tcPr/>
                </a:tc>
                <a:tc>
                  <a:txBody>
                    <a:bodyPr/>
                    <a:lstStyle/>
                    <a:p>
                      <a:r>
                        <a:rPr lang="en-US"/>
                        <a:t>1030</a:t>
                      </a:r>
                    </a:p>
                  </a:txBody>
                  <a:tcPr/>
                </a:tc>
                <a:extLst>
                  <a:ext uri="{0D108BD9-81ED-4DB2-BD59-A6C34878D82A}">
                    <a16:rowId xmlns:a16="http://schemas.microsoft.com/office/drawing/2014/main" val="2933853548"/>
                  </a:ext>
                </a:extLst>
              </a:tr>
            </a:tbl>
          </a:graphicData>
        </a:graphic>
      </p:graphicFrame>
    </p:spTree>
    <p:extLst>
      <p:ext uri="{BB962C8B-B14F-4D97-AF65-F5344CB8AC3E}">
        <p14:creationId xmlns:p14="http://schemas.microsoft.com/office/powerpoint/2010/main" val="152234058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D6FE6-2E49-6C54-8AE4-F8EF7F3B75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24B195-2303-EF38-D824-C293A5B1DA4A}"/>
              </a:ext>
            </a:extLst>
          </p:cNvPr>
          <p:cNvSpPr>
            <a:spLocks noGrp="1"/>
          </p:cNvSpPr>
          <p:nvPr>
            <p:ph type="title"/>
          </p:nvPr>
        </p:nvSpPr>
        <p:spPr/>
        <p:txBody>
          <a:bodyPr/>
          <a:lstStyle/>
          <a:p>
            <a:r>
              <a:rPr lang="en-US"/>
              <a:t>Results</a:t>
            </a:r>
          </a:p>
        </p:txBody>
      </p:sp>
      <p:graphicFrame>
        <p:nvGraphicFramePr>
          <p:cNvPr id="6" name="Content Placeholder 5">
            <a:extLst>
              <a:ext uri="{FF2B5EF4-FFF2-40B4-BE49-F238E27FC236}">
                <a16:creationId xmlns:a16="http://schemas.microsoft.com/office/drawing/2014/main" id="{0EBA6B0E-16F2-DF83-BE27-2AE562C8A951}"/>
              </a:ext>
            </a:extLst>
          </p:cNvPr>
          <p:cNvGraphicFramePr>
            <a:graphicFrameLocks noGrp="1"/>
          </p:cNvGraphicFramePr>
          <p:nvPr>
            <p:ph idx="1"/>
            <p:extLst>
              <p:ext uri="{D42A27DB-BD31-4B8C-83A1-F6EECF244321}">
                <p14:modId xmlns:p14="http://schemas.microsoft.com/office/powerpoint/2010/main" val="4278343151"/>
              </p:ext>
            </p:extLst>
          </p:nvPr>
        </p:nvGraphicFramePr>
        <p:xfrm>
          <a:off x="609600" y="1600200"/>
          <a:ext cx="10972800" cy="1854200"/>
        </p:xfrm>
        <a:graphic>
          <a:graphicData uri="http://schemas.openxmlformats.org/drawingml/2006/table">
            <a:tbl>
              <a:tblPr firstRow="1" bandRow="1">
                <a:tableStyleId>{5940675A-B579-460E-94D1-54222C63F5DA}</a:tableStyleId>
              </a:tblPr>
              <a:tblGrid>
                <a:gridCol w="2194560">
                  <a:extLst>
                    <a:ext uri="{9D8B030D-6E8A-4147-A177-3AD203B41FA5}">
                      <a16:colId xmlns:a16="http://schemas.microsoft.com/office/drawing/2014/main" val="3923940102"/>
                    </a:ext>
                  </a:extLst>
                </a:gridCol>
                <a:gridCol w="2194560">
                  <a:extLst>
                    <a:ext uri="{9D8B030D-6E8A-4147-A177-3AD203B41FA5}">
                      <a16:colId xmlns:a16="http://schemas.microsoft.com/office/drawing/2014/main" val="3846779973"/>
                    </a:ext>
                  </a:extLst>
                </a:gridCol>
                <a:gridCol w="2194560">
                  <a:extLst>
                    <a:ext uri="{9D8B030D-6E8A-4147-A177-3AD203B41FA5}">
                      <a16:colId xmlns:a16="http://schemas.microsoft.com/office/drawing/2014/main" val="3575758631"/>
                    </a:ext>
                  </a:extLst>
                </a:gridCol>
                <a:gridCol w="2194560">
                  <a:extLst>
                    <a:ext uri="{9D8B030D-6E8A-4147-A177-3AD203B41FA5}">
                      <a16:colId xmlns:a16="http://schemas.microsoft.com/office/drawing/2014/main" val="1952214930"/>
                    </a:ext>
                  </a:extLst>
                </a:gridCol>
                <a:gridCol w="2194560">
                  <a:extLst>
                    <a:ext uri="{9D8B030D-6E8A-4147-A177-3AD203B41FA5}">
                      <a16:colId xmlns:a16="http://schemas.microsoft.com/office/drawing/2014/main" val="4014994964"/>
                    </a:ext>
                  </a:extLst>
                </a:gridCol>
              </a:tblGrid>
              <a:tr h="370840">
                <a:tc>
                  <a:txBody>
                    <a:bodyPr/>
                    <a:lstStyle/>
                    <a:p>
                      <a:endParaRPr lang="en-US"/>
                    </a:p>
                  </a:txBody>
                  <a:tcPr/>
                </a:tc>
                <a:tc>
                  <a:txBody>
                    <a:bodyPr/>
                    <a:lstStyle/>
                    <a:p>
                      <a:r>
                        <a:rPr lang="en-US"/>
                        <a:t>ROC-AUC</a:t>
                      </a:r>
                    </a:p>
                  </a:txBody>
                  <a:tcPr/>
                </a:tc>
                <a:tc>
                  <a:txBody>
                    <a:bodyPr/>
                    <a:lstStyle/>
                    <a:p>
                      <a:r>
                        <a:rPr lang="en-US"/>
                        <a:t>PR-AUC</a:t>
                      </a:r>
                    </a:p>
                  </a:txBody>
                  <a:tcPr/>
                </a:tc>
                <a:tc>
                  <a:txBody>
                    <a:bodyPr/>
                    <a:lstStyle/>
                    <a:p>
                      <a:r>
                        <a:rPr lang="en-US"/>
                        <a:t>F1</a:t>
                      </a:r>
                    </a:p>
                  </a:txBody>
                  <a:tcPr/>
                </a:tc>
                <a:tc>
                  <a:txBody>
                    <a:bodyPr/>
                    <a:lstStyle/>
                    <a:p>
                      <a:r>
                        <a:rPr lang="en-US"/>
                        <a:t>ACC</a:t>
                      </a:r>
                    </a:p>
                  </a:txBody>
                  <a:tcPr/>
                </a:tc>
                <a:extLst>
                  <a:ext uri="{0D108BD9-81ED-4DB2-BD59-A6C34878D82A}">
                    <a16:rowId xmlns:a16="http://schemas.microsoft.com/office/drawing/2014/main" val="3721814128"/>
                  </a:ext>
                </a:extLst>
              </a:tr>
              <a:tr h="370840">
                <a:tc>
                  <a:txBody>
                    <a:bodyPr/>
                    <a:lstStyle/>
                    <a:p>
                      <a:r>
                        <a:rPr lang="en-US"/>
                        <a:t>Logistic Regression</a:t>
                      </a:r>
                    </a:p>
                  </a:txBody>
                  <a:tcPr/>
                </a:tc>
                <a:tc>
                  <a:txBody>
                    <a:bodyPr/>
                    <a:lstStyle/>
                    <a:p>
                      <a:r>
                        <a:rPr lang="en-US"/>
                        <a:t>1.0</a:t>
                      </a:r>
                    </a:p>
                  </a:txBody>
                  <a:tcPr/>
                </a:tc>
                <a:tc>
                  <a:txBody>
                    <a:bodyPr/>
                    <a:lstStyle/>
                    <a:p>
                      <a:r>
                        <a:rPr lang="en-US"/>
                        <a:t>1.0</a:t>
                      </a:r>
                    </a:p>
                  </a:txBody>
                  <a:tcPr/>
                </a:tc>
                <a:tc>
                  <a:txBody>
                    <a:bodyPr/>
                    <a:lstStyle/>
                    <a:p>
                      <a:r>
                        <a:rPr lang="en-US"/>
                        <a:t>0.9978</a:t>
                      </a:r>
                    </a:p>
                  </a:txBody>
                  <a:tcPr/>
                </a:tc>
                <a:tc>
                  <a:txBody>
                    <a:bodyPr/>
                    <a:lstStyle/>
                    <a:p>
                      <a:r>
                        <a:rPr lang="en-US"/>
                        <a:t>0.9959</a:t>
                      </a:r>
                    </a:p>
                  </a:txBody>
                  <a:tcPr/>
                </a:tc>
                <a:extLst>
                  <a:ext uri="{0D108BD9-81ED-4DB2-BD59-A6C34878D82A}">
                    <a16:rowId xmlns:a16="http://schemas.microsoft.com/office/drawing/2014/main" val="2142972707"/>
                  </a:ext>
                </a:extLst>
              </a:tr>
              <a:tr h="370840">
                <a:tc>
                  <a:txBody>
                    <a:bodyPr/>
                    <a:lstStyle/>
                    <a:p>
                      <a:r>
                        <a:rPr lang="en-US"/>
                        <a:t>SVM</a:t>
                      </a:r>
                    </a:p>
                  </a:txBody>
                  <a:tcPr/>
                </a:tc>
                <a:tc>
                  <a:txBody>
                    <a:bodyPr/>
                    <a:lstStyle/>
                    <a:p>
                      <a:r>
                        <a:rPr lang="en-US"/>
                        <a:t>1.0</a:t>
                      </a:r>
                    </a:p>
                  </a:txBody>
                  <a:tcPr/>
                </a:tc>
                <a:tc>
                  <a:txBody>
                    <a:bodyPr/>
                    <a:lstStyle/>
                    <a:p>
                      <a:r>
                        <a:rPr lang="en-US"/>
                        <a:t>1.0</a:t>
                      </a:r>
                    </a:p>
                  </a:txBody>
                  <a:tcPr/>
                </a:tc>
                <a:tc>
                  <a:txBody>
                    <a:bodyPr/>
                    <a:lstStyle/>
                    <a:p>
                      <a:r>
                        <a:rPr lang="en-US"/>
                        <a:t>0.9956</a:t>
                      </a:r>
                    </a:p>
                  </a:txBody>
                  <a:tcPr/>
                </a:tc>
                <a:tc>
                  <a:txBody>
                    <a:bodyPr/>
                    <a:lstStyle/>
                    <a:p>
                      <a:r>
                        <a:rPr lang="en-US"/>
                        <a:t>0.9918</a:t>
                      </a:r>
                    </a:p>
                  </a:txBody>
                  <a:tcPr/>
                </a:tc>
                <a:extLst>
                  <a:ext uri="{0D108BD9-81ED-4DB2-BD59-A6C34878D82A}">
                    <a16:rowId xmlns:a16="http://schemas.microsoft.com/office/drawing/2014/main" val="3082420501"/>
                  </a:ext>
                </a:extLst>
              </a:tr>
              <a:tr h="370840">
                <a:tc>
                  <a:txBody>
                    <a:bodyPr/>
                    <a:lstStyle/>
                    <a:p>
                      <a:r>
                        <a:rPr lang="en-US"/>
                        <a:t>Random Forest</a:t>
                      </a:r>
                    </a:p>
                  </a:txBody>
                  <a:tcPr/>
                </a:tc>
                <a:tc>
                  <a:txBody>
                    <a:bodyPr/>
                    <a:lstStyle/>
                    <a:p>
                      <a:r>
                        <a:rPr lang="en-US"/>
                        <a:t>1.0</a:t>
                      </a:r>
                    </a:p>
                  </a:txBody>
                  <a:tcPr/>
                </a:tc>
                <a:tc>
                  <a:txBody>
                    <a:bodyPr/>
                    <a:lstStyle/>
                    <a:p>
                      <a:r>
                        <a:rPr lang="en-US"/>
                        <a:t>1.0</a:t>
                      </a:r>
                    </a:p>
                  </a:txBody>
                  <a:tcPr/>
                </a:tc>
                <a:tc>
                  <a:txBody>
                    <a:bodyPr/>
                    <a:lstStyle/>
                    <a:p>
                      <a:r>
                        <a:rPr lang="en-US"/>
                        <a:t>0.9978</a:t>
                      </a:r>
                    </a:p>
                  </a:txBody>
                  <a:tcPr/>
                </a:tc>
                <a:tc>
                  <a:txBody>
                    <a:bodyPr/>
                    <a:lstStyle/>
                    <a:p>
                      <a:r>
                        <a:rPr lang="en-US"/>
                        <a:t>0.9959</a:t>
                      </a:r>
                    </a:p>
                  </a:txBody>
                  <a:tcPr/>
                </a:tc>
                <a:extLst>
                  <a:ext uri="{0D108BD9-81ED-4DB2-BD59-A6C34878D82A}">
                    <a16:rowId xmlns:a16="http://schemas.microsoft.com/office/drawing/2014/main" val="651614649"/>
                  </a:ext>
                </a:extLst>
              </a:tr>
              <a:tr h="370840">
                <a:tc>
                  <a:txBody>
                    <a:bodyPr/>
                    <a:lstStyle/>
                    <a:p>
                      <a:r>
                        <a:rPr lang="en-US" err="1"/>
                        <a:t>XGBoost</a:t>
                      </a:r>
                      <a:endParaRPr lang="en-US"/>
                    </a:p>
                  </a:txBody>
                  <a:tcPr/>
                </a:tc>
                <a:tc>
                  <a:txBody>
                    <a:bodyPr/>
                    <a:lstStyle/>
                    <a:p>
                      <a:r>
                        <a:rPr lang="en-US"/>
                        <a:t>1.0</a:t>
                      </a:r>
                    </a:p>
                  </a:txBody>
                  <a:tcPr/>
                </a:tc>
                <a:tc>
                  <a:txBody>
                    <a:bodyPr/>
                    <a:lstStyle/>
                    <a:p>
                      <a:r>
                        <a:rPr lang="en-US"/>
                        <a:t>1.0</a:t>
                      </a:r>
                    </a:p>
                  </a:txBody>
                  <a:tcPr/>
                </a:tc>
                <a:tc>
                  <a:txBody>
                    <a:bodyPr/>
                    <a:lstStyle/>
                    <a:p>
                      <a:r>
                        <a:rPr lang="en-US"/>
                        <a:t>0.9978</a:t>
                      </a:r>
                    </a:p>
                  </a:txBody>
                  <a:tcPr/>
                </a:tc>
                <a:tc>
                  <a:txBody>
                    <a:bodyPr/>
                    <a:lstStyle/>
                    <a:p>
                      <a:r>
                        <a:rPr lang="en-US"/>
                        <a:t>0.9959</a:t>
                      </a:r>
                    </a:p>
                  </a:txBody>
                  <a:tcPr/>
                </a:tc>
                <a:extLst>
                  <a:ext uri="{0D108BD9-81ED-4DB2-BD59-A6C34878D82A}">
                    <a16:rowId xmlns:a16="http://schemas.microsoft.com/office/drawing/2014/main" val="2256691988"/>
                  </a:ext>
                </a:extLst>
              </a:tr>
            </a:tbl>
          </a:graphicData>
        </a:graphic>
      </p:graphicFrame>
    </p:spTree>
    <p:extLst>
      <p:ext uri="{BB962C8B-B14F-4D97-AF65-F5344CB8AC3E}">
        <p14:creationId xmlns:p14="http://schemas.microsoft.com/office/powerpoint/2010/main" val="201633871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8C363-2179-BB8D-6D33-4F1A911AB0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DC0A35-5658-8D0D-55C8-C6204FBC8856}"/>
              </a:ext>
            </a:extLst>
          </p:cNvPr>
          <p:cNvSpPr>
            <a:spLocks noGrp="1"/>
          </p:cNvSpPr>
          <p:nvPr>
            <p:ph type="title"/>
          </p:nvPr>
        </p:nvSpPr>
        <p:spPr/>
        <p:txBody>
          <a:bodyPr/>
          <a:lstStyle/>
          <a:p>
            <a:r>
              <a:rPr lang="en-US"/>
              <a:t>Results</a:t>
            </a:r>
          </a:p>
        </p:txBody>
      </p:sp>
      <p:sp>
        <p:nvSpPr>
          <p:cNvPr id="12" name="Content Placeholder 11">
            <a:extLst>
              <a:ext uri="{FF2B5EF4-FFF2-40B4-BE49-F238E27FC236}">
                <a16:creationId xmlns:a16="http://schemas.microsoft.com/office/drawing/2014/main" id="{06BC8FDE-0E85-22C8-0E56-8BC66769EE6E}"/>
              </a:ext>
            </a:extLst>
          </p:cNvPr>
          <p:cNvSpPr>
            <a:spLocks noGrp="1"/>
          </p:cNvSpPr>
          <p:nvPr>
            <p:ph sz="half" idx="12"/>
          </p:nvPr>
        </p:nvSpPr>
        <p:spPr/>
        <p:txBody>
          <a:bodyPr/>
          <a:lstStyle/>
          <a:p>
            <a:r>
              <a:rPr lang="en-US"/>
              <a:t>Random Forest</a:t>
            </a:r>
          </a:p>
        </p:txBody>
      </p:sp>
      <p:sp>
        <p:nvSpPr>
          <p:cNvPr id="14" name="Content Placeholder 13">
            <a:extLst>
              <a:ext uri="{FF2B5EF4-FFF2-40B4-BE49-F238E27FC236}">
                <a16:creationId xmlns:a16="http://schemas.microsoft.com/office/drawing/2014/main" id="{B38D9C6A-40BA-2DB4-D26E-E95E83BCCF63}"/>
              </a:ext>
            </a:extLst>
          </p:cNvPr>
          <p:cNvSpPr>
            <a:spLocks noGrp="1"/>
          </p:cNvSpPr>
          <p:nvPr>
            <p:ph sz="half" idx="13"/>
          </p:nvPr>
        </p:nvSpPr>
        <p:spPr/>
        <p:txBody>
          <a:bodyPr/>
          <a:lstStyle/>
          <a:p>
            <a:r>
              <a:rPr lang="en-US"/>
              <a:t>SVM</a:t>
            </a:r>
          </a:p>
        </p:txBody>
      </p:sp>
      <p:sp>
        <p:nvSpPr>
          <p:cNvPr id="15" name="Content Placeholder 14">
            <a:extLst>
              <a:ext uri="{FF2B5EF4-FFF2-40B4-BE49-F238E27FC236}">
                <a16:creationId xmlns:a16="http://schemas.microsoft.com/office/drawing/2014/main" id="{8AB1EE5E-903B-49DE-B232-3AB7A0D406A8}"/>
              </a:ext>
            </a:extLst>
          </p:cNvPr>
          <p:cNvSpPr>
            <a:spLocks noGrp="1"/>
          </p:cNvSpPr>
          <p:nvPr>
            <p:ph sz="half" idx="14"/>
          </p:nvPr>
        </p:nvSpPr>
        <p:spPr/>
        <p:txBody>
          <a:bodyPr/>
          <a:lstStyle/>
          <a:p>
            <a:r>
              <a:rPr lang="en-US" err="1"/>
              <a:t>XGBoost</a:t>
            </a:r>
            <a:endParaRPr lang="en-US"/>
          </a:p>
        </p:txBody>
      </p:sp>
      <p:sp>
        <p:nvSpPr>
          <p:cNvPr id="16" name="Content Placeholder 15">
            <a:extLst>
              <a:ext uri="{FF2B5EF4-FFF2-40B4-BE49-F238E27FC236}">
                <a16:creationId xmlns:a16="http://schemas.microsoft.com/office/drawing/2014/main" id="{8CF2A0DA-253A-A621-8158-34BC1FF4E5C3}"/>
              </a:ext>
            </a:extLst>
          </p:cNvPr>
          <p:cNvSpPr>
            <a:spLocks noGrp="1"/>
          </p:cNvSpPr>
          <p:nvPr>
            <p:ph sz="half" idx="1"/>
          </p:nvPr>
        </p:nvSpPr>
        <p:spPr/>
        <p:txBody>
          <a:bodyPr/>
          <a:lstStyle/>
          <a:p>
            <a:r>
              <a:rPr lang="en-US"/>
              <a:t>Logistic Regression</a:t>
            </a:r>
          </a:p>
          <a:p>
            <a:endParaRPr lang="en-US"/>
          </a:p>
        </p:txBody>
      </p:sp>
      <p:pic>
        <p:nvPicPr>
          <p:cNvPr id="3" name="Content Placeholder 12">
            <a:extLst>
              <a:ext uri="{FF2B5EF4-FFF2-40B4-BE49-F238E27FC236}">
                <a16:creationId xmlns:a16="http://schemas.microsoft.com/office/drawing/2014/main" id="{DBF4D79D-39D6-B820-7535-480CEBC17D05}"/>
              </a:ext>
            </a:extLst>
          </p:cNvPr>
          <p:cNvPicPr>
            <a:picLocks noChangeAspect="1"/>
          </p:cNvPicPr>
          <p:nvPr/>
        </p:nvPicPr>
        <p:blipFill>
          <a:blip r:embed="rId2"/>
          <a:stretch>
            <a:fillRect/>
          </a:stretch>
        </p:blipFill>
        <p:spPr bwMode="auto">
          <a:xfrm>
            <a:off x="4794" y="2078292"/>
            <a:ext cx="3780823" cy="186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Content Placeholder 4">
            <a:extLst>
              <a:ext uri="{FF2B5EF4-FFF2-40B4-BE49-F238E27FC236}">
                <a16:creationId xmlns:a16="http://schemas.microsoft.com/office/drawing/2014/main" id="{895110E6-99EE-5BE2-7AE6-53CFC3CBD266}"/>
              </a:ext>
            </a:extLst>
          </p:cNvPr>
          <p:cNvPicPr>
            <a:picLocks noChangeAspect="1"/>
          </p:cNvPicPr>
          <p:nvPr/>
        </p:nvPicPr>
        <p:blipFill>
          <a:blip r:embed="rId3"/>
          <a:stretch>
            <a:fillRect/>
          </a:stretch>
        </p:blipFill>
        <p:spPr bwMode="auto">
          <a:xfrm>
            <a:off x="5994400" y="2089765"/>
            <a:ext cx="3811166" cy="188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4">
            <a:extLst>
              <a:ext uri="{FF2B5EF4-FFF2-40B4-BE49-F238E27FC236}">
                <a16:creationId xmlns:a16="http://schemas.microsoft.com/office/drawing/2014/main" id="{43648CF4-6AA1-DD21-EFC7-76D560D45B16}"/>
              </a:ext>
            </a:extLst>
          </p:cNvPr>
          <p:cNvPicPr>
            <a:picLocks noChangeAspect="1"/>
          </p:cNvPicPr>
          <p:nvPr/>
        </p:nvPicPr>
        <p:blipFill>
          <a:blip r:embed="rId4"/>
          <a:stretch>
            <a:fillRect/>
          </a:stretch>
        </p:blipFill>
        <p:spPr bwMode="auto">
          <a:xfrm>
            <a:off x="2" y="4290738"/>
            <a:ext cx="3811164" cy="1881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2">
            <a:extLst>
              <a:ext uri="{FF2B5EF4-FFF2-40B4-BE49-F238E27FC236}">
                <a16:creationId xmlns:a16="http://schemas.microsoft.com/office/drawing/2014/main" id="{F3C8787F-D2BA-8EED-C5B3-91C5227EFBEF}"/>
              </a:ext>
            </a:extLst>
          </p:cNvPr>
          <p:cNvPicPr>
            <a:picLocks noChangeAspect="1"/>
          </p:cNvPicPr>
          <p:nvPr/>
        </p:nvPicPr>
        <p:blipFill>
          <a:blip r:embed="rId2"/>
          <a:stretch>
            <a:fillRect/>
          </a:stretch>
        </p:blipFill>
        <p:spPr bwMode="auto">
          <a:xfrm>
            <a:off x="5994400" y="4290738"/>
            <a:ext cx="3652520" cy="180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7420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3C5FE-3256-ED0A-9804-4BA781E9B6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8A0B91-8390-653E-1D47-D82ABF44C90A}"/>
              </a:ext>
            </a:extLst>
          </p:cNvPr>
          <p:cNvSpPr>
            <a:spLocks noGrp="1"/>
          </p:cNvSpPr>
          <p:nvPr>
            <p:ph type="title"/>
          </p:nvPr>
        </p:nvSpPr>
        <p:spPr/>
        <p:txBody>
          <a:bodyPr/>
          <a:lstStyle/>
          <a:p>
            <a:r>
              <a:rPr lang="en-US"/>
              <a:t>Introduction</a:t>
            </a:r>
          </a:p>
        </p:txBody>
      </p:sp>
      <p:sp>
        <p:nvSpPr>
          <p:cNvPr id="8" name="Content Placeholder 7">
            <a:extLst>
              <a:ext uri="{FF2B5EF4-FFF2-40B4-BE49-F238E27FC236}">
                <a16:creationId xmlns:a16="http://schemas.microsoft.com/office/drawing/2014/main" id="{ECA1EF1D-6042-4ABE-4A40-3174F5B28747}"/>
              </a:ext>
            </a:extLst>
          </p:cNvPr>
          <p:cNvSpPr>
            <a:spLocks noGrp="1"/>
          </p:cNvSpPr>
          <p:nvPr>
            <p:ph sz="half" idx="1"/>
          </p:nvPr>
        </p:nvSpPr>
        <p:spPr/>
        <p:txBody>
          <a:bodyPr/>
          <a:lstStyle/>
          <a:p>
            <a:r>
              <a:rPr lang="en-US"/>
              <a:t>The </a:t>
            </a:r>
            <a:r>
              <a:rPr lang="en-US">
                <a:solidFill>
                  <a:schemeClr val="tx1"/>
                </a:solidFill>
                <a:highlight>
                  <a:srgbClr val="00FFFF"/>
                </a:highlight>
              </a:rPr>
              <a:t>most common types</a:t>
            </a:r>
            <a:r>
              <a:rPr lang="en-US"/>
              <a:t> of breast cancer are </a:t>
            </a:r>
          </a:p>
          <a:p>
            <a:pPr lvl="1"/>
            <a:r>
              <a:rPr lang="en-US">
                <a:solidFill>
                  <a:srgbClr val="FF0000"/>
                </a:solidFill>
              </a:rPr>
              <a:t>invasive ductal carcinoma</a:t>
            </a:r>
          </a:p>
          <a:p>
            <a:pPr lvl="1"/>
            <a:r>
              <a:rPr lang="en-US"/>
              <a:t>invasive lobular carcinoma</a:t>
            </a:r>
          </a:p>
          <a:p>
            <a:pPr lvl="1"/>
            <a:r>
              <a:rPr lang="en-US">
                <a:solidFill>
                  <a:srgbClr val="FF0000"/>
                </a:solidFill>
              </a:rPr>
              <a:t>…</a:t>
            </a:r>
          </a:p>
        </p:txBody>
      </p:sp>
      <p:pic>
        <p:nvPicPr>
          <p:cNvPr id="6" name="Content Placeholder 5">
            <a:extLst>
              <a:ext uri="{FF2B5EF4-FFF2-40B4-BE49-F238E27FC236}">
                <a16:creationId xmlns:a16="http://schemas.microsoft.com/office/drawing/2014/main" id="{40BA48BB-6E06-1C03-2A6D-5CAB814B522C}"/>
              </a:ext>
            </a:extLst>
          </p:cNvPr>
          <p:cNvPicPr>
            <a:picLocks noGrp="1" noChangeAspect="1"/>
          </p:cNvPicPr>
          <p:nvPr>
            <p:ph sz="half" idx="2"/>
          </p:nvPr>
        </p:nvPicPr>
        <p:blipFill>
          <a:blip r:embed="rId2"/>
          <a:stretch>
            <a:fillRect/>
          </a:stretch>
        </p:blipFill>
        <p:spPr>
          <a:xfrm>
            <a:off x="7543800" y="2246223"/>
            <a:ext cx="4038600" cy="3233916"/>
          </a:xfrm>
          <a:prstGeom prst="rect">
            <a:avLst/>
          </a:prstGeom>
        </p:spPr>
      </p:pic>
    </p:spTree>
    <p:extLst>
      <p:ext uri="{BB962C8B-B14F-4D97-AF65-F5344CB8AC3E}">
        <p14:creationId xmlns:p14="http://schemas.microsoft.com/office/powerpoint/2010/main" val="503093743"/>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196D0-3E5E-D60A-BBE2-359DFC12B1A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BDDCBB6-A4AF-5DA6-3709-9E362BCE666B}"/>
              </a:ext>
            </a:extLst>
          </p:cNvPr>
          <p:cNvSpPr>
            <a:spLocks noGrp="1"/>
          </p:cNvSpPr>
          <p:nvPr>
            <p:ph type="title"/>
          </p:nvPr>
        </p:nvSpPr>
        <p:spPr/>
        <p:txBody>
          <a:bodyPr/>
          <a:lstStyle/>
          <a:p>
            <a:r>
              <a:rPr lang="en-US"/>
              <a:t>Task 2: IDC vs ILC</a:t>
            </a:r>
          </a:p>
        </p:txBody>
      </p:sp>
      <p:sp>
        <p:nvSpPr>
          <p:cNvPr id="8" name="Text Placeholder 7">
            <a:extLst>
              <a:ext uri="{FF2B5EF4-FFF2-40B4-BE49-F238E27FC236}">
                <a16:creationId xmlns:a16="http://schemas.microsoft.com/office/drawing/2014/main" id="{79687B42-AF35-7A7D-8248-893ECF349E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91582341"/>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79D15B-3ABF-0F9D-3BC1-411EF81695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106D4E-5373-6468-F45A-B68E1AFE1CE9}"/>
              </a:ext>
            </a:extLst>
          </p:cNvPr>
          <p:cNvSpPr>
            <a:spLocks noGrp="1"/>
          </p:cNvSpPr>
          <p:nvPr>
            <p:ph type="title"/>
          </p:nvPr>
        </p:nvSpPr>
        <p:spPr/>
        <p:txBody>
          <a:bodyPr/>
          <a:lstStyle/>
          <a:p>
            <a:r>
              <a:rPr lang="en-US"/>
              <a:t>Results CV(inner)</a:t>
            </a:r>
          </a:p>
        </p:txBody>
      </p:sp>
      <p:graphicFrame>
        <p:nvGraphicFramePr>
          <p:cNvPr id="4" name="Content Placeholder 3">
            <a:extLst>
              <a:ext uri="{FF2B5EF4-FFF2-40B4-BE49-F238E27FC236}">
                <a16:creationId xmlns:a16="http://schemas.microsoft.com/office/drawing/2014/main" id="{19E217E1-1C32-7B7C-A47C-820D4C299E65}"/>
              </a:ext>
            </a:extLst>
          </p:cNvPr>
          <p:cNvGraphicFramePr>
            <a:graphicFrameLocks noGrp="1"/>
          </p:cNvGraphicFramePr>
          <p:nvPr>
            <p:ph idx="1"/>
            <p:extLst>
              <p:ext uri="{D42A27DB-BD31-4B8C-83A1-F6EECF244321}">
                <p14:modId xmlns:p14="http://schemas.microsoft.com/office/powerpoint/2010/main" val="4256570161"/>
              </p:ext>
            </p:extLst>
          </p:nvPr>
        </p:nvGraphicFramePr>
        <p:xfrm>
          <a:off x="2804160" y="2414016"/>
          <a:ext cx="6583680" cy="1854200"/>
        </p:xfrm>
        <a:graphic>
          <a:graphicData uri="http://schemas.openxmlformats.org/drawingml/2006/table">
            <a:tbl>
              <a:tblPr firstRow="1" bandRow="1">
                <a:tableStyleId>{5940675A-B579-460E-94D1-54222C63F5DA}</a:tableStyleId>
              </a:tblPr>
              <a:tblGrid>
                <a:gridCol w="2194560">
                  <a:extLst>
                    <a:ext uri="{9D8B030D-6E8A-4147-A177-3AD203B41FA5}">
                      <a16:colId xmlns:a16="http://schemas.microsoft.com/office/drawing/2014/main" val="1689832500"/>
                    </a:ext>
                  </a:extLst>
                </a:gridCol>
                <a:gridCol w="2194560">
                  <a:extLst>
                    <a:ext uri="{9D8B030D-6E8A-4147-A177-3AD203B41FA5}">
                      <a16:colId xmlns:a16="http://schemas.microsoft.com/office/drawing/2014/main" val="841509996"/>
                    </a:ext>
                  </a:extLst>
                </a:gridCol>
                <a:gridCol w="2194560">
                  <a:extLst>
                    <a:ext uri="{9D8B030D-6E8A-4147-A177-3AD203B41FA5}">
                      <a16:colId xmlns:a16="http://schemas.microsoft.com/office/drawing/2014/main" val="736735278"/>
                    </a:ext>
                  </a:extLst>
                </a:gridCol>
              </a:tblGrid>
              <a:tr h="370840">
                <a:tc>
                  <a:txBody>
                    <a:bodyPr/>
                    <a:lstStyle/>
                    <a:p>
                      <a:endParaRPr lang="en-US"/>
                    </a:p>
                  </a:txBody>
                  <a:tcPr/>
                </a:tc>
                <a:tc>
                  <a:txBody>
                    <a:bodyPr/>
                    <a:lstStyle/>
                    <a:p>
                      <a:r>
                        <a:rPr lang="en-US"/>
                        <a:t>Best PR-AUC</a:t>
                      </a:r>
                    </a:p>
                  </a:txBody>
                  <a:tcPr/>
                </a:tc>
                <a:tc>
                  <a:txBody>
                    <a:bodyPr/>
                    <a:lstStyle/>
                    <a:p>
                      <a:r>
                        <a:rPr lang="en-US" err="1"/>
                        <a:t>SelectKBest</a:t>
                      </a:r>
                      <a:endParaRPr lang="en-US"/>
                    </a:p>
                  </a:txBody>
                  <a:tcPr/>
                </a:tc>
                <a:extLst>
                  <a:ext uri="{0D108BD9-81ED-4DB2-BD59-A6C34878D82A}">
                    <a16:rowId xmlns:a16="http://schemas.microsoft.com/office/drawing/2014/main" val="148318152"/>
                  </a:ext>
                </a:extLst>
              </a:tr>
              <a:tr h="370840">
                <a:tc>
                  <a:txBody>
                    <a:bodyPr/>
                    <a:lstStyle/>
                    <a:p>
                      <a:r>
                        <a:rPr lang="en-US"/>
                        <a:t>Logistic Regression</a:t>
                      </a:r>
                    </a:p>
                  </a:txBody>
                  <a:tcPr/>
                </a:tc>
                <a:tc>
                  <a:txBody>
                    <a:bodyPr/>
                    <a:lstStyle/>
                    <a:p>
                      <a:r>
                        <a:rPr lang="en-US" sz="1800" b="0" i="0" kern="1200">
                          <a:solidFill>
                            <a:schemeClr val="tx1"/>
                          </a:solidFill>
                          <a:effectLst/>
                          <a:latin typeface="+mn-lt"/>
                          <a:ea typeface="+mn-ea"/>
                          <a:cs typeface="+mn-cs"/>
                        </a:rPr>
                        <a:t>0.9826</a:t>
                      </a:r>
                      <a:endParaRPr lang="en-US"/>
                    </a:p>
                  </a:txBody>
                  <a:tcPr/>
                </a:tc>
                <a:tc>
                  <a:txBody>
                    <a:bodyPr/>
                    <a:lstStyle/>
                    <a:p>
                      <a:r>
                        <a:rPr lang="en-US"/>
                        <a:t>100</a:t>
                      </a:r>
                    </a:p>
                  </a:txBody>
                  <a:tcPr/>
                </a:tc>
                <a:extLst>
                  <a:ext uri="{0D108BD9-81ED-4DB2-BD59-A6C34878D82A}">
                    <a16:rowId xmlns:a16="http://schemas.microsoft.com/office/drawing/2014/main" val="805576372"/>
                  </a:ext>
                </a:extLst>
              </a:tr>
              <a:tr h="370840">
                <a:tc>
                  <a:txBody>
                    <a:bodyPr/>
                    <a:lstStyle/>
                    <a:p>
                      <a:r>
                        <a:rPr lang="en-US"/>
                        <a:t>SVM</a:t>
                      </a:r>
                    </a:p>
                  </a:txBody>
                  <a:tcPr/>
                </a:tc>
                <a:tc>
                  <a:txBody>
                    <a:bodyPr/>
                    <a:lstStyle/>
                    <a:p>
                      <a:r>
                        <a:rPr lang="en-US" sz="1800" b="0" i="0" kern="1200">
                          <a:solidFill>
                            <a:schemeClr val="tx1"/>
                          </a:solidFill>
                          <a:effectLst/>
                          <a:latin typeface="+mn-lt"/>
                          <a:ea typeface="+mn-ea"/>
                          <a:cs typeface="+mn-cs"/>
                        </a:rPr>
                        <a:t>0.9828</a:t>
                      </a:r>
                      <a:endParaRPr lang="en-US"/>
                    </a:p>
                  </a:txBody>
                  <a:tcPr/>
                </a:tc>
                <a:tc>
                  <a:txBody>
                    <a:bodyPr/>
                    <a:lstStyle/>
                    <a:p>
                      <a:r>
                        <a:rPr lang="en-US"/>
                        <a:t>100</a:t>
                      </a:r>
                    </a:p>
                  </a:txBody>
                  <a:tcPr/>
                </a:tc>
                <a:extLst>
                  <a:ext uri="{0D108BD9-81ED-4DB2-BD59-A6C34878D82A}">
                    <a16:rowId xmlns:a16="http://schemas.microsoft.com/office/drawing/2014/main" val="3079774393"/>
                  </a:ext>
                </a:extLst>
              </a:tr>
              <a:tr h="370840">
                <a:tc>
                  <a:txBody>
                    <a:bodyPr/>
                    <a:lstStyle/>
                    <a:p>
                      <a:r>
                        <a:rPr lang="en-US"/>
                        <a:t>Random Forest</a:t>
                      </a:r>
                    </a:p>
                  </a:txBody>
                  <a:tcPr/>
                </a:tc>
                <a:tc>
                  <a:txBody>
                    <a:bodyPr/>
                    <a:lstStyle/>
                    <a:p>
                      <a:r>
                        <a:rPr lang="en-US" sz="1800" b="0" i="0" kern="1200">
                          <a:solidFill>
                            <a:schemeClr val="tx1"/>
                          </a:solidFill>
                          <a:effectLst/>
                          <a:latin typeface="+mn-lt"/>
                          <a:ea typeface="+mn-ea"/>
                          <a:cs typeface="+mn-cs"/>
                        </a:rPr>
                        <a:t>0.9796</a:t>
                      </a:r>
                      <a:endParaRPr lang="en-US"/>
                    </a:p>
                  </a:txBody>
                  <a:tcPr/>
                </a:tc>
                <a:tc>
                  <a:txBody>
                    <a:bodyPr/>
                    <a:lstStyle/>
                    <a:p>
                      <a:r>
                        <a:rPr lang="en-US"/>
                        <a:t>100</a:t>
                      </a:r>
                    </a:p>
                  </a:txBody>
                  <a:tcPr/>
                </a:tc>
                <a:extLst>
                  <a:ext uri="{0D108BD9-81ED-4DB2-BD59-A6C34878D82A}">
                    <a16:rowId xmlns:a16="http://schemas.microsoft.com/office/drawing/2014/main" val="1798614743"/>
                  </a:ext>
                </a:extLst>
              </a:tr>
              <a:tr h="370840">
                <a:tc>
                  <a:txBody>
                    <a:bodyPr/>
                    <a:lstStyle/>
                    <a:p>
                      <a:r>
                        <a:rPr lang="en-US" err="1"/>
                        <a:t>XGBoost</a:t>
                      </a:r>
                      <a:endParaRPr lang="en-US"/>
                    </a:p>
                  </a:txBody>
                  <a:tcPr/>
                </a:tc>
                <a:tc>
                  <a:txBody>
                    <a:bodyPr/>
                    <a:lstStyle/>
                    <a:p>
                      <a:r>
                        <a:rPr lang="en-US" sz="1800" b="0" i="0" kern="1200">
                          <a:solidFill>
                            <a:schemeClr val="tx1"/>
                          </a:solidFill>
                          <a:effectLst/>
                          <a:latin typeface="+mn-lt"/>
                          <a:ea typeface="+mn-ea"/>
                          <a:cs typeface="+mn-cs"/>
                        </a:rPr>
                        <a:t>0.9851</a:t>
                      </a:r>
                      <a:endParaRPr lang="en-US"/>
                    </a:p>
                  </a:txBody>
                  <a:tcPr/>
                </a:tc>
                <a:tc>
                  <a:txBody>
                    <a:bodyPr/>
                    <a:lstStyle/>
                    <a:p>
                      <a:r>
                        <a:rPr lang="en-US"/>
                        <a:t>2000</a:t>
                      </a:r>
                    </a:p>
                  </a:txBody>
                  <a:tcPr/>
                </a:tc>
                <a:extLst>
                  <a:ext uri="{0D108BD9-81ED-4DB2-BD59-A6C34878D82A}">
                    <a16:rowId xmlns:a16="http://schemas.microsoft.com/office/drawing/2014/main" val="2933853548"/>
                  </a:ext>
                </a:extLst>
              </a:tr>
            </a:tbl>
          </a:graphicData>
        </a:graphic>
      </p:graphicFrame>
    </p:spTree>
    <p:extLst>
      <p:ext uri="{BB962C8B-B14F-4D97-AF65-F5344CB8AC3E}">
        <p14:creationId xmlns:p14="http://schemas.microsoft.com/office/powerpoint/2010/main" val="303184628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001E7-3510-26C7-C51C-3A916B900E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64A77C-0E5A-329C-F48C-72C925310CA4}"/>
              </a:ext>
            </a:extLst>
          </p:cNvPr>
          <p:cNvSpPr>
            <a:spLocks noGrp="1"/>
          </p:cNvSpPr>
          <p:nvPr>
            <p:ph type="title"/>
          </p:nvPr>
        </p:nvSpPr>
        <p:spPr/>
        <p:txBody>
          <a:bodyPr/>
          <a:lstStyle/>
          <a:p>
            <a:r>
              <a:rPr lang="en-US"/>
              <a:t>Results</a:t>
            </a:r>
          </a:p>
        </p:txBody>
      </p:sp>
      <p:graphicFrame>
        <p:nvGraphicFramePr>
          <p:cNvPr id="6" name="Content Placeholder 5">
            <a:extLst>
              <a:ext uri="{FF2B5EF4-FFF2-40B4-BE49-F238E27FC236}">
                <a16:creationId xmlns:a16="http://schemas.microsoft.com/office/drawing/2014/main" id="{2374389C-CC4C-505C-50DA-430AE1F36AD1}"/>
              </a:ext>
            </a:extLst>
          </p:cNvPr>
          <p:cNvGraphicFramePr>
            <a:graphicFrameLocks noGrp="1"/>
          </p:cNvGraphicFramePr>
          <p:nvPr>
            <p:ph idx="1"/>
            <p:extLst>
              <p:ext uri="{D42A27DB-BD31-4B8C-83A1-F6EECF244321}">
                <p14:modId xmlns:p14="http://schemas.microsoft.com/office/powerpoint/2010/main" val="1295584759"/>
              </p:ext>
            </p:extLst>
          </p:nvPr>
        </p:nvGraphicFramePr>
        <p:xfrm>
          <a:off x="609600" y="1600200"/>
          <a:ext cx="10972800" cy="1854200"/>
        </p:xfrm>
        <a:graphic>
          <a:graphicData uri="http://schemas.openxmlformats.org/drawingml/2006/table">
            <a:tbl>
              <a:tblPr firstRow="1" bandRow="1">
                <a:tableStyleId>{5940675A-B579-460E-94D1-54222C63F5DA}</a:tableStyleId>
              </a:tblPr>
              <a:tblGrid>
                <a:gridCol w="2194560">
                  <a:extLst>
                    <a:ext uri="{9D8B030D-6E8A-4147-A177-3AD203B41FA5}">
                      <a16:colId xmlns:a16="http://schemas.microsoft.com/office/drawing/2014/main" val="3923940102"/>
                    </a:ext>
                  </a:extLst>
                </a:gridCol>
                <a:gridCol w="2194560">
                  <a:extLst>
                    <a:ext uri="{9D8B030D-6E8A-4147-A177-3AD203B41FA5}">
                      <a16:colId xmlns:a16="http://schemas.microsoft.com/office/drawing/2014/main" val="3846779973"/>
                    </a:ext>
                  </a:extLst>
                </a:gridCol>
                <a:gridCol w="2194560">
                  <a:extLst>
                    <a:ext uri="{9D8B030D-6E8A-4147-A177-3AD203B41FA5}">
                      <a16:colId xmlns:a16="http://schemas.microsoft.com/office/drawing/2014/main" val="3575758631"/>
                    </a:ext>
                  </a:extLst>
                </a:gridCol>
                <a:gridCol w="2194560">
                  <a:extLst>
                    <a:ext uri="{9D8B030D-6E8A-4147-A177-3AD203B41FA5}">
                      <a16:colId xmlns:a16="http://schemas.microsoft.com/office/drawing/2014/main" val="1952214930"/>
                    </a:ext>
                  </a:extLst>
                </a:gridCol>
                <a:gridCol w="2194560">
                  <a:extLst>
                    <a:ext uri="{9D8B030D-6E8A-4147-A177-3AD203B41FA5}">
                      <a16:colId xmlns:a16="http://schemas.microsoft.com/office/drawing/2014/main" val="4014994964"/>
                    </a:ext>
                  </a:extLst>
                </a:gridCol>
              </a:tblGrid>
              <a:tr h="370840">
                <a:tc>
                  <a:txBody>
                    <a:bodyPr/>
                    <a:lstStyle/>
                    <a:p>
                      <a:endParaRPr lang="en-US"/>
                    </a:p>
                  </a:txBody>
                  <a:tcPr/>
                </a:tc>
                <a:tc>
                  <a:txBody>
                    <a:bodyPr/>
                    <a:lstStyle/>
                    <a:p>
                      <a:r>
                        <a:rPr lang="en-US"/>
                        <a:t>ROC-AUC</a:t>
                      </a:r>
                    </a:p>
                  </a:txBody>
                  <a:tcPr/>
                </a:tc>
                <a:tc>
                  <a:txBody>
                    <a:bodyPr/>
                    <a:lstStyle/>
                    <a:p>
                      <a:r>
                        <a:rPr lang="en-US"/>
                        <a:t>PR-AUC</a:t>
                      </a:r>
                    </a:p>
                  </a:txBody>
                  <a:tcPr/>
                </a:tc>
                <a:tc>
                  <a:txBody>
                    <a:bodyPr/>
                    <a:lstStyle/>
                    <a:p>
                      <a:r>
                        <a:rPr lang="en-US"/>
                        <a:t>F1</a:t>
                      </a:r>
                    </a:p>
                  </a:txBody>
                  <a:tcPr/>
                </a:tc>
                <a:tc>
                  <a:txBody>
                    <a:bodyPr/>
                    <a:lstStyle/>
                    <a:p>
                      <a:r>
                        <a:rPr lang="en-US"/>
                        <a:t>ACC</a:t>
                      </a:r>
                    </a:p>
                  </a:txBody>
                  <a:tcPr/>
                </a:tc>
                <a:extLst>
                  <a:ext uri="{0D108BD9-81ED-4DB2-BD59-A6C34878D82A}">
                    <a16:rowId xmlns:a16="http://schemas.microsoft.com/office/drawing/2014/main" val="3721814128"/>
                  </a:ext>
                </a:extLst>
              </a:tr>
              <a:tr h="370840">
                <a:tc>
                  <a:txBody>
                    <a:bodyPr/>
                    <a:lstStyle/>
                    <a:p>
                      <a:r>
                        <a:rPr lang="en-US"/>
                        <a:t>Logistic Regression</a:t>
                      </a:r>
                    </a:p>
                  </a:txBody>
                  <a:tcPr/>
                </a:tc>
                <a:tc>
                  <a:txBody>
                    <a:bodyPr/>
                    <a:lstStyle/>
                    <a:p>
                      <a:r>
                        <a:rPr lang="en-US" sz="1800" b="0" i="0" kern="1200">
                          <a:solidFill>
                            <a:schemeClr val="tx1"/>
                          </a:solidFill>
                          <a:effectLst/>
                          <a:latin typeface="+mn-lt"/>
                          <a:ea typeface="+mn-ea"/>
                          <a:cs typeface="+mn-cs"/>
                        </a:rPr>
                        <a:t>0.9339</a:t>
                      </a:r>
                      <a:endParaRPr lang="en-US"/>
                    </a:p>
                  </a:txBody>
                  <a:tcPr/>
                </a:tc>
                <a:tc>
                  <a:txBody>
                    <a:bodyPr/>
                    <a:lstStyle/>
                    <a:p>
                      <a:r>
                        <a:rPr lang="en-US" sz="1800" b="0" i="0" kern="1200">
                          <a:solidFill>
                            <a:schemeClr val="tx1"/>
                          </a:solidFill>
                          <a:effectLst/>
                          <a:latin typeface="+mn-lt"/>
                          <a:ea typeface="+mn-ea"/>
                          <a:cs typeface="+mn-cs"/>
                        </a:rPr>
                        <a:t>0.9826</a:t>
                      </a:r>
                      <a:endParaRPr lang="en-US"/>
                    </a:p>
                  </a:txBody>
                  <a:tcPr/>
                </a:tc>
                <a:tc>
                  <a:txBody>
                    <a:bodyPr/>
                    <a:lstStyle/>
                    <a:p>
                      <a:r>
                        <a:rPr lang="en-US" sz="1800" b="0" i="0" kern="1200">
                          <a:solidFill>
                            <a:schemeClr val="tx1"/>
                          </a:solidFill>
                          <a:effectLst/>
                          <a:latin typeface="+mn-lt"/>
                          <a:ea typeface="+mn-ea"/>
                          <a:cs typeface="+mn-cs"/>
                        </a:rPr>
                        <a:t>0.9184</a:t>
                      </a:r>
                      <a:endParaRPr lang="en-US"/>
                    </a:p>
                  </a:txBody>
                  <a:tcPr/>
                </a:tc>
                <a:tc>
                  <a:txBody>
                    <a:bodyPr/>
                    <a:lstStyle/>
                    <a:p>
                      <a:r>
                        <a:rPr lang="en-US" sz="1800" b="0" i="0" kern="1200">
                          <a:solidFill>
                            <a:schemeClr val="tx1"/>
                          </a:solidFill>
                          <a:effectLst/>
                          <a:latin typeface="+mn-lt"/>
                          <a:ea typeface="+mn-ea"/>
                          <a:cs typeface="+mn-cs"/>
                        </a:rPr>
                        <a:t>0.8730</a:t>
                      </a:r>
                      <a:endParaRPr lang="en-US"/>
                    </a:p>
                  </a:txBody>
                  <a:tcPr/>
                </a:tc>
                <a:extLst>
                  <a:ext uri="{0D108BD9-81ED-4DB2-BD59-A6C34878D82A}">
                    <a16:rowId xmlns:a16="http://schemas.microsoft.com/office/drawing/2014/main" val="2142972707"/>
                  </a:ext>
                </a:extLst>
              </a:tr>
              <a:tr h="370840">
                <a:tc>
                  <a:txBody>
                    <a:bodyPr/>
                    <a:lstStyle/>
                    <a:p>
                      <a:r>
                        <a:rPr lang="en-US"/>
                        <a:t>SVM</a:t>
                      </a:r>
                    </a:p>
                  </a:txBody>
                  <a:tcPr/>
                </a:tc>
                <a:tc>
                  <a:txBody>
                    <a:bodyPr/>
                    <a:lstStyle/>
                    <a:p>
                      <a:r>
                        <a:rPr lang="en-US" sz="1800" b="0" i="0" kern="1200">
                          <a:solidFill>
                            <a:schemeClr val="tx1"/>
                          </a:solidFill>
                          <a:effectLst/>
                          <a:latin typeface="+mn-lt"/>
                          <a:ea typeface="+mn-ea"/>
                          <a:cs typeface="+mn-cs"/>
                        </a:rPr>
                        <a:t>0.9332</a:t>
                      </a:r>
                      <a:endParaRPr lang="en-US"/>
                    </a:p>
                  </a:txBody>
                  <a:tcPr/>
                </a:tc>
                <a:tc>
                  <a:txBody>
                    <a:bodyPr/>
                    <a:lstStyle/>
                    <a:p>
                      <a:r>
                        <a:rPr lang="en-US" sz="1800" b="0" i="0" kern="1200">
                          <a:solidFill>
                            <a:schemeClr val="tx1"/>
                          </a:solidFill>
                          <a:effectLst/>
                          <a:latin typeface="+mn-lt"/>
                          <a:ea typeface="+mn-ea"/>
                          <a:cs typeface="+mn-cs"/>
                        </a:rPr>
                        <a:t>0.9825</a:t>
                      </a:r>
                      <a:endParaRPr lang="en-US"/>
                    </a:p>
                  </a:txBody>
                  <a:tcPr/>
                </a:tc>
                <a:tc>
                  <a:txBody>
                    <a:bodyPr/>
                    <a:lstStyle/>
                    <a:p>
                      <a:r>
                        <a:rPr lang="en-US" sz="1800" b="0" i="0" kern="1200">
                          <a:solidFill>
                            <a:schemeClr val="tx1"/>
                          </a:solidFill>
                          <a:effectLst/>
                          <a:latin typeface="+mn-lt"/>
                          <a:ea typeface="+mn-ea"/>
                          <a:cs typeface="+mn-cs"/>
                        </a:rPr>
                        <a:t>0.9220</a:t>
                      </a:r>
                      <a:endParaRPr lang="en-US"/>
                    </a:p>
                  </a:txBody>
                  <a:tcPr/>
                </a:tc>
                <a:tc>
                  <a:txBody>
                    <a:bodyPr/>
                    <a:lstStyle/>
                    <a:p>
                      <a:r>
                        <a:rPr lang="en-US" sz="1800" b="0" i="0" kern="1200">
                          <a:solidFill>
                            <a:schemeClr val="tx1"/>
                          </a:solidFill>
                          <a:effectLst/>
                          <a:latin typeface="+mn-lt"/>
                          <a:ea typeface="+mn-ea"/>
                          <a:cs typeface="+mn-cs"/>
                        </a:rPr>
                        <a:t>0.8783</a:t>
                      </a:r>
                      <a:endParaRPr lang="en-US"/>
                    </a:p>
                  </a:txBody>
                  <a:tcPr/>
                </a:tc>
                <a:extLst>
                  <a:ext uri="{0D108BD9-81ED-4DB2-BD59-A6C34878D82A}">
                    <a16:rowId xmlns:a16="http://schemas.microsoft.com/office/drawing/2014/main" val="3082420501"/>
                  </a:ext>
                </a:extLst>
              </a:tr>
              <a:tr h="370840">
                <a:tc>
                  <a:txBody>
                    <a:bodyPr/>
                    <a:lstStyle/>
                    <a:p>
                      <a:r>
                        <a:rPr lang="en-US"/>
                        <a:t>Random Forest</a:t>
                      </a:r>
                    </a:p>
                  </a:txBody>
                  <a:tcPr/>
                </a:tc>
                <a:tc>
                  <a:txBody>
                    <a:bodyPr/>
                    <a:lstStyle/>
                    <a:p>
                      <a:r>
                        <a:rPr lang="en-US" sz="1800" b="0" i="0" kern="1200">
                          <a:solidFill>
                            <a:schemeClr val="tx1"/>
                          </a:solidFill>
                          <a:effectLst/>
                          <a:latin typeface="+mn-lt"/>
                          <a:ea typeface="+mn-ea"/>
                          <a:cs typeface="+mn-cs"/>
                        </a:rPr>
                        <a:t>0.9227</a:t>
                      </a:r>
                      <a:endParaRPr lang="en-US"/>
                    </a:p>
                  </a:txBody>
                  <a:tcPr/>
                </a:tc>
                <a:tc>
                  <a:txBody>
                    <a:bodyPr/>
                    <a:lstStyle/>
                    <a:p>
                      <a:r>
                        <a:rPr lang="en-US" sz="1800" b="0" i="0" kern="1200">
                          <a:solidFill>
                            <a:schemeClr val="tx1"/>
                          </a:solidFill>
                          <a:effectLst/>
                          <a:latin typeface="+mn-lt"/>
                          <a:ea typeface="+mn-ea"/>
                          <a:cs typeface="+mn-cs"/>
                        </a:rPr>
                        <a:t>0.9758</a:t>
                      </a:r>
                      <a:endParaRPr lang="en-US"/>
                    </a:p>
                  </a:txBody>
                  <a:tcPr/>
                </a:tc>
                <a:tc>
                  <a:txBody>
                    <a:bodyPr/>
                    <a:lstStyle/>
                    <a:p>
                      <a:r>
                        <a:rPr lang="en-US" sz="1800" b="0" i="0" kern="1200">
                          <a:solidFill>
                            <a:schemeClr val="tx1"/>
                          </a:solidFill>
                          <a:effectLst/>
                          <a:latin typeface="+mn-lt"/>
                          <a:ea typeface="+mn-ea"/>
                          <a:cs typeface="+mn-cs"/>
                        </a:rPr>
                        <a:t>0.9560</a:t>
                      </a:r>
                      <a:endParaRPr lang="en-US"/>
                    </a:p>
                  </a:txBody>
                  <a:tcPr/>
                </a:tc>
                <a:tc>
                  <a:txBody>
                    <a:bodyPr/>
                    <a:lstStyle/>
                    <a:p>
                      <a:r>
                        <a:rPr lang="en-US" sz="1800" b="0" i="0" kern="1200">
                          <a:solidFill>
                            <a:schemeClr val="tx1"/>
                          </a:solidFill>
                          <a:effectLst/>
                          <a:latin typeface="+mn-lt"/>
                          <a:ea typeface="+mn-ea"/>
                          <a:cs typeface="+mn-cs"/>
                        </a:rPr>
                        <a:t>0.9259</a:t>
                      </a:r>
                      <a:endParaRPr lang="en-US"/>
                    </a:p>
                  </a:txBody>
                  <a:tcPr/>
                </a:tc>
                <a:extLst>
                  <a:ext uri="{0D108BD9-81ED-4DB2-BD59-A6C34878D82A}">
                    <a16:rowId xmlns:a16="http://schemas.microsoft.com/office/drawing/2014/main" val="651614649"/>
                  </a:ext>
                </a:extLst>
              </a:tr>
              <a:tr h="370840">
                <a:tc>
                  <a:txBody>
                    <a:bodyPr/>
                    <a:lstStyle/>
                    <a:p>
                      <a:r>
                        <a:rPr lang="en-US" err="1"/>
                        <a:t>XGBoost</a:t>
                      </a:r>
                      <a:endParaRPr lang="en-US"/>
                    </a:p>
                  </a:txBody>
                  <a:tcPr/>
                </a:tc>
                <a:tc>
                  <a:txBody>
                    <a:bodyPr/>
                    <a:lstStyle/>
                    <a:p>
                      <a:r>
                        <a:rPr lang="en-US" sz="1800" b="0" i="0" kern="1200">
                          <a:solidFill>
                            <a:schemeClr val="tx1"/>
                          </a:solidFill>
                          <a:effectLst/>
                          <a:latin typeface="+mn-lt"/>
                          <a:ea typeface="+mn-ea"/>
                          <a:cs typeface="+mn-cs"/>
                        </a:rPr>
                        <a:t>0.9470</a:t>
                      </a:r>
                      <a:endParaRPr lang="en-US"/>
                    </a:p>
                  </a:txBody>
                  <a:tcPr/>
                </a:tc>
                <a:tc>
                  <a:txBody>
                    <a:bodyPr/>
                    <a:lstStyle/>
                    <a:p>
                      <a:r>
                        <a:rPr lang="en-US" sz="1800" b="0" i="0" kern="1200">
                          <a:solidFill>
                            <a:schemeClr val="tx1"/>
                          </a:solidFill>
                          <a:effectLst/>
                          <a:latin typeface="+mn-lt"/>
                          <a:ea typeface="+mn-ea"/>
                          <a:cs typeface="+mn-cs"/>
                        </a:rPr>
                        <a:t>0.9858</a:t>
                      </a:r>
                      <a:endParaRPr lang="en-US"/>
                    </a:p>
                  </a:txBody>
                  <a:tcPr/>
                </a:tc>
                <a:tc>
                  <a:txBody>
                    <a:bodyPr/>
                    <a:lstStyle/>
                    <a:p>
                      <a:r>
                        <a:rPr lang="en-US" sz="1800" b="0" i="0" kern="1200">
                          <a:solidFill>
                            <a:schemeClr val="tx1"/>
                          </a:solidFill>
                          <a:effectLst/>
                          <a:latin typeface="+mn-lt"/>
                          <a:ea typeface="+mn-ea"/>
                          <a:cs typeface="+mn-cs"/>
                        </a:rPr>
                        <a:t>0.9515</a:t>
                      </a:r>
                      <a:endParaRPr lang="en-US"/>
                    </a:p>
                  </a:txBody>
                  <a:tcPr/>
                </a:tc>
                <a:tc>
                  <a:txBody>
                    <a:bodyPr/>
                    <a:lstStyle/>
                    <a:p>
                      <a:r>
                        <a:rPr lang="en-US" sz="1800" b="0" i="0" kern="1200">
                          <a:solidFill>
                            <a:schemeClr val="tx1"/>
                          </a:solidFill>
                          <a:effectLst/>
                          <a:latin typeface="+mn-lt"/>
                          <a:ea typeface="+mn-ea"/>
                          <a:cs typeface="+mn-cs"/>
                        </a:rPr>
                        <a:t>0.9206</a:t>
                      </a:r>
                      <a:endParaRPr lang="en-US"/>
                    </a:p>
                  </a:txBody>
                  <a:tcPr/>
                </a:tc>
                <a:extLst>
                  <a:ext uri="{0D108BD9-81ED-4DB2-BD59-A6C34878D82A}">
                    <a16:rowId xmlns:a16="http://schemas.microsoft.com/office/drawing/2014/main" val="2256691988"/>
                  </a:ext>
                </a:extLst>
              </a:tr>
            </a:tbl>
          </a:graphicData>
        </a:graphic>
      </p:graphicFrame>
    </p:spTree>
    <p:extLst>
      <p:ext uri="{BB962C8B-B14F-4D97-AF65-F5344CB8AC3E}">
        <p14:creationId xmlns:p14="http://schemas.microsoft.com/office/powerpoint/2010/main" val="2410748534"/>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87719-A421-E9FF-30D4-99B3100B7E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3430DA-ED09-EFC5-48B1-2D64075426D6}"/>
              </a:ext>
            </a:extLst>
          </p:cNvPr>
          <p:cNvSpPr>
            <a:spLocks noGrp="1"/>
          </p:cNvSpPr>
          <p:nvPr>
            <p:ph type="title"/>
          </p:nvPr>
        </p:nvSpPr>
        <p:spPr/>
        <p:txBody>
          <a:bodyPr/>
          <a:lstStyle/>
          <a:p>
            <a:r>
              <a:rPr lang="en-US"/>
              <a:t>Results</a:t>
            </a:r>
          </a:p>
        </p:txBody>
      </p:sp>
      <p:sp>
        <p:nvSpPr>
          <p:cNvPr id="12" name="Content Placeholder 11">
            <a:extLst>
              <a:ext uri="{FF2B5EF4-FFF2-40B4-BE49-F238E27FC236}">
                <a16:creationId xmlns:a16="http://schemas.microsoft.com/office/drawing/2014/main" id="{0F9301C9-CEF2-3AC5-5CE9-ED4A3C51016F}"/>
              </a:ext>
            </a:extLst>
          </p:cNvPr>
          <p:cNvSpPr>
            <a:spLocks noGrp="1"/>
          </p:cNvSpPr>
          <p:nvPr>
            <p:ph sz="half" idx="12"/>
          </p:nvPr>
        </p:nvSpPr>
        <p:spPr/>
        <p:txBody>
          <a:bodyPr/>
          <a:lstStyle/>
          <a:p>
            <a:r>
              <a:rPr lang="en-US"/>
              <a:t>Random Forest</a:t>
            </a:r>
          </a:p>
        </p:txBody>
      </p:sp>
      <p:sp>
        <p:nvSpPr>
          <p:cNvPr id="14" name="Content Placeholder 13">
            <a:extLst>
              <a:ext uri="{FF2B5EF4-FFF2-40B4-BE49-F238E27FC236}">
                <a16:creationId xmlns:a16="http://schemas.microsoft.com/office/drawing/2014/main" id="{1D88C3EF-F237-C978-D8E9-C19FA78B160E}"/>
              </a:ext>
            </a:extLst>
          </p:cNvPr>
          <p:cNvSpPr>
            <a:spLocks noGrp="1"/>
          </p:cNvSpPr>
          <p:nvPr>
            <p:ph sz="half" idx="13"/>
          </p:nvPr>
        </p:nvSpPr>
        <p:spPr/>
        <p:txBody>
          <a:bodyPr/>
          <a:lstStyle/>
          <a:p>
            <a:r>
              <a:rPr lang="en-US"/>
              <a:t>SVM</a:t>
            </a:r>
          </a:p>
        </p:txBody>
      </p:sp>
      <p:sp>
        <p:nvSpPr>
          <p:cNvPr id="15" name="Content Placeholder 14">
            <a:extLst>
              <a:ext uri="{FF2B5EF4-FFF2-40B4-BE49-F238E27FC236}">
                <a16:creationId xmlns:a16="http://schemas.microsoft.com/office/drawing/2014/main" id="{5D104CAB-9471-4923-116F-FCBE59B7DD50}"/>
              </a:ext>
            </a:extLst>
          </p:cNvPr>
          <p:cNvSpPr>
            <a:spLocks noGrp="1"/>
          </p:cNvSpPr>
          <p:nvPr>
            <p:ph sz="half" idx="14"/>
          </p:nvPr>
        </p:nvSpPr>
        <p:spPr/>
        <p:txBody>
          <a:bodyPr/>
          <a:lstStyle/>
          <a:p>
            <a:r>
              <a:rPr lang="en-US" err="1"/>
              <a:t>XGBoost</a:t>
            </a:r>
            <a:endParaRPr lang="en-US"/>
          </a:p>
        </p:txBody>
      </p:sp>
      <p:sp>
        <p:nvSpPr>
          <p:cNvPr id="16" name="Content Placeholder 15">
            <a:extLst>
              <a:ext uri="{FF2B5EF4-FFF2-40B4-BE49-F238E27FC236}">
                <a16:creationId xmlns:a16="http://schemas.microsoft.com/office/drawing/2014/main" id="{F6E54934-0225-D769-5D95-736CFE997DB9}"/>
              </a:ext>
            </a:extLst>
          </p:cNvPr>
          <p:cNvSpPr>
            <a:spLocks noGrp="1"/>
          </p:cNvSpPr>
          <p:nvPr>
            <p:ph sz="half" idx="1"/>
          </p:nvPr>
        </p:nvSpPr>
        <p:spPr/>
        <p:txBody>
          <a:bodyPr/>
          <a:lstStyle/>
          <a:p>
            <a:r>
              <a:rPr lang="en-US"/>
              <a:t>Logistic Regression</a:t>
            </a:r>
          </a:p>
          <a:p>
            <a:endParaRPr lang="en-US"/>
          </a:p>
        </p:txBody>
      </p:sp>
      <p:pic>
        <p:nvPicPr>
          <p:cNvPr id="17" name="Content Placeholder 4">
            <a:extLst>
              <a:ext uri="{FF2B5EF4-FFF2-40B4-BE49-F238E27FC236}">
                <a16:creationId xmlns:a16="http://schemas.microsoft.com/office/drawing/2014/main" id="{02CBD945-87F3-F295-21F4-71060ACA25B8}"/>
              </a:ext>
            </a:extLst>
          </p:cNvPr>
          <p:cNvPicPr>
            <a:picLocks noChangeAspect="1"/>
          </p:cNvPicPr>
          <p:nvPr/>
        </p:nvPicPr>
        <p:blipFill>
          <a:blip r:embed="rId2"/>
          <a:stretch>
            <a:fillRect/>
          </a:stretch>
        </p:blipFill>
        <p:spPr bwMode="auto">
          <a:xfrm>
            <a:off x="0" y="2117979"/>
            <a:ext cx="3785616" cy="186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Content Placeholder 5">
            <a:extLst>
              <a:ext uri="{FF2B5EF4-FFF2-40B4-BE49-F238E27FC236}">
                <a16:creationId xmlns:a16="http://schemas.microsoft.com/office/drawing/2014/main" id="{8CF8223C-7998-E806-B63A-94B8B1F597FF}"/>
              </a:ext>
            </a:extLst>
          </p:cNvPr>
          <p:cNvPicPr>
            <a:picLocks noChangeAspect="1"/>
          </p:cNvPicPr>
          <p:nvPr/>
        </p:nvPicPr>
        <p:blipFill>
          <a:blip r:embed="rId3"/>
          <a:stretch>
            <a:fillRect/>
          </a:stretch>
        </p:blipFill>
        <p:spPr bwMode="auto">
          <a:xfrm>
            <a:off x="6096000" y="2078292"/>
            <a:ext cx="3866007" cy="1908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Content Placeholder 5">
            <a:extLst>
              <a:ext uri="{FF2B5EF4-FFF2-40B4-BE49-F238E27FC236}">
                <a16:creationId xmlns:a16="http://schemas.microsoft.com/office/drawing/2014/main" id="{D8999C66-C28B-1223-B1FE-5DB2B1E573BD}"/>
              </a:ext>
            </a:extLst>
          </p:cNvPr>
          <p:cNvPicPr>
            <a:picLocks noChangeAspect="1"/>
          </p:cNvPicPr>
          <p:nvPr/>
        </p:nvPicPr>
        <p:blipFill>
          <a:blip r:embed="rId4"/>
          <a:stretch>
            <a:fillRect/>
          </a:stretch>
        </p:blipFill>
        <p:spPr bwMode="auto">
          <a:xfrm>
            <a:off x="0" y="4364291"/>
            <a:ext cx="3785617" cy="1868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Content Placeholder 4">
            <a:extLst>
              <a:ext uri="{FF2B5EF4-FFF2-40B4-BE49-F238E27FC236}">
                <a16:creationId xmlns:a16="http://schemas.microsoft.com/office/drawing/2014/main" id="{2352B50E-1F62-B8A7-41A7-3AD32BB52F87}"/>
              </a:ext>
            </a:extLst>
          </p:cNvPr>
          <p:cNvPicPr>
            <a:picLocks noChangeAspect="1"/>
          </p:cNvPicPr>
          <p:nvPr/>
        </p:nvPicPr>
        <p:blipFill>
          <a:blip r:embed="rId5"/>
          <a:stretch>
            <a:fillRect/>
          </a:stretch>
        </p:blipFill>
        <p:spPr bwMode="auto">
          <a:xfrm>
            <a:off x="6096000" y="4299363"/>
            <a:ext cx="3811166" cy="188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1359811"/>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B508C-7384-1A61-043B-868887C10D61}"/>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2CF9EFC0-8E77-5FB8-BDBE-D4FFF19C880A}"/>
              </a:ext>
            </a:extLst>
          </p:cNvPr>
          <p:cNvSpPr>
            <a:spLocks noGrp="1"/>
          </p:cNvSpPr>
          <p:nvPr>
            <p:ph type="title"/>
          </p:nvPr>
        </p:nvSpPr>
        <p:spPr/>
        <p:txBody>
          <a:bodyPr/>
          <a:lstStyle/>
          <a:p>
            <a:r>
              <a:rPr lang="en-US"/>
              <a:t>Task 3: Survival analysis</a:t>
            </a:r>
          </a:p>
        </p:txBody>
      </p:sp>
      <p:sp>
        <p:nvSpPr>
          <p:cNvPr id="8" name="Text Placeholder 7">
            <a:extLst>
              <a:ext uri="{FF2B5EF4-FFF2-40B4-BE49-F238E27FC236}">
                <a16:creationId xmlns:a16="http://schemas.microsoft.com/office/drawing/2014/main" id="{C7921E81-267E-783C-0D16-2B16D03D25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24011690"/>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F1C30-91CF-C41F-89EE-9478BCDB8761}"/>
            </a:ext>
          </a:extLst>
        </p:cNvPr>
        <p:cNvGrpSpPr/>
        <p:nvPr/>
      </p:nvGrpSpPr>
      <p:grpSpPr>
        <a:xfrm>
          <a:off x="0" y="0"/>
          <a:ext cx="0" cy="0"/>
          <a:chOff x="0" y="0"/>
          <a:chExt cx="0" cy="0"/>
        </a:xfrm>
      </p:grpSpPr>
      <p:pic>
        <p:nvPicPr>
          <p:cNvPr id="16" name="Picture 15" descr="A diagram of a process&#10;&#10;AI-generated content may be incorrect.">
            <a:extLst>
              <a:ext uri="{FF2B5EF4-FFF2-40B4-BE49-F238E27FC236}">
                <a16:creationId xmlns:a16="http://schemas.microsoft.com/office/drawing/2014/main" id="{149A1625-A48C-3234-5055-5286446CB18C}"/>
              </a:ext>
            </a:extLst>
          </p:cNvPr>
          <p:cNvPicPr>
            <a:picLocks noChangeAspect="1"/>
          </p:cNvPicPr>
          <p:nvPr/>
        </p:nvPicPr>
        <p:blipFill>
          <a:blip r:embed="rId2"/>
          <a:stretch>
            <a:fillRect/>
          </a:stretch>
        </p:blipFill>
        <p:spPr>
          <a:xfrm>
            <a:off x="0" y="1964352"/>
            <a:ext cx="12192000" cy="2929296"/>
          </a:xfrm>
          <a:prstGeom prst="rect">
            <a:avLst/>
          </a:prstGeom>
        </p:spPr>
      </p:pic>
    </p:spTree>
    <p:extLst>
      <p:ext uri="{BB962C8B-B14F-4D97-AF65-F5344CB8AC3E}">
        <p14:creationId xmlns:p14="http://schemas.microsoft.com/office/powerpoint/2010/main" val="3325314557"/>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9194-4D86-4087-1707-DE6B1A198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BB58B-E0D8-1E67-8F3F-C31C8AB69D8C}"/>
              </a:ext>
            </a:extLst>
          </p:cNvPr>
          <p:cNvSpPr>
            <a:spLocks noGrp="1"/>
          </p:cNvSpPr>
          <p:nvPr>
            <p:ph type="title"/>
          </p:nvPr>
        </p:nvSpPr>
        <p:spPr/>
        <p:txBody>
          <a:bodyPr/>
          <a:lstStyle/>
          <a:p>
            <a:r>
              <a:rPr lang="en-US"/>
              <a:t>Results</a:t>
            </a:r>
          </a:p>
        </p:txBody>
      </p:sp>
      <p:graphicFrame>
        <p:nvGraphicFramePr>
          <p:cNvPr id="6" name="Content Placeholder 5">
            <a:extLst>
              <a:ext uri="{FF2B5EF4-FFF2-40B4-BE49-F238E27FC236}">
                <a16:creationId xmlns:a16="http://schemas.microsoft.com/office/drawing/2014/main" id="{757689E0-A5F7-413E-3B5C-68CBE4081D2E}"/>
              </a:ext>
            </a:extLst>
          </p:cNvPr>
          <p:cNvGraphicFramePr>
            <a:graphicFrameLocks noGrp="1"/>
          </p:cNvGraphicFramePr>
          <p:nvPr>
            <p:ph idx="1"/>
            <p:extLst>
              <p:ext uri="{D42A27DB-BD31-4B8C-83A1-F6EECF244321}">
                <p14:modId xmlns:p14="http://schemas.microsoft.com/office/powerpoint/2010/main" val="1517847132"/>
              </p:ext>
            </p:extLst>
          </p:nvPr>
        </p:nvGraphicFramePr>
        <p:xfrm>
          <a:off x="3052482" y="2566296"/>
          <a:ext cx="4389120" cy="1112520"/>
        </p:xfrm>
        <a:graphic>
          <a:graphicData uri="http://schemas.openxmlformats.org/drawingml/2006/table">
            <a:tbl>
              <a:tblPr firstRow="1" bandRow="1">
                <a:tableStyleId>{5940675A-B579-460E-94D1-54222C63F5DA}</a:tableStyleId>
              </a:tblPr>
              <a:tblGrid>
                <a:gridCol w="2194560">
                  <a:extLst>
                    <a:ext uri="{9D8B030D-6E8A-4147-A177-3AD203B41FA5}">
                      <a16:colId xmlns:a16="http://schemas.microsoft.com/office/drawing/2014/main" val="3923940102"/>
                    </a:ext>
                  </a:extLst>
                </a:gridCol>
                <a:gridCol w="2194560">
                  <a:extLst>
                    <a:ext uri="{9D8B030D-6E8A-4147-A177-3AD203B41FA5}">
                      <a16:colId xmlns:a16="http://schemas.microsoft.com/office/drawing/2014/main" val="3575758631"/>
                    </a:ext>
                  </a:extLst>
                </a:gridCol>
              </a:tblGrid>
              <a:tr h="370840">
                <a:tc>
                  <a:txBody>
                    <a:bodyPr/>
                    <a:lstStyle/>
                    <a:p>
                      <a:endParaRPr lang="en-US"/>
                    </a:p>
                  </a:txBody>
                  <a:tcPr/>
                </a:tc>
                <a:tc>
                  <a:txBody>
                    <a:bodyPr/>
                    <a:lstStyle/>
                    <a:p>
                      <a:pPr lvl="0">
                        <a:buNone/>
                      </a:pPr>
                      <a:r>
                        <a:rPr lang="en-US"/>
                        <a:t>C_index Test</a:t>
                      </a:r>
                    </a:p>
                  </a:txBody>
                  <a:tcPr/>
                </a:tc>
                <a:extLst>
                  <a:ext uri="{0D108BD9-81ED-4DB2-BD59-A6C34878D82A}">
                    <a16:rowId xmlns:a16="http://schemas.microsoft.com/office/drawing/2014/main" val="3721814128"/>
                  </a:ext>
                </a:extLst>
              </a:tr>
              <a:tr h="370840">
                <a:tc>
                  <a:txBody>
                    <a:bodyPr/>
                    <a:lstStyle/>
                    <a:p>
                      <a:pPr lvl="0">
                        <a:buNone/>
                      </a:pPr>
                      <a:r>
                        <a:rPr lang="en-US"/>
                        <a:t>CoxPH</a:t>
                      </a:r>
                    </a:p>
                  </a:txBody>
                  <a:tcPr/>
                </a:tc>
                <a:tc>
                  <a:txBody>
                    <a:bodyPr/>
                    <a:lstStyle/>
                    <a:p>
                      <a:pPr lvl="0">
                        <a:buNone/>
                      </a:pPr>
                      <a:r>
                        <a:rPr lang="en-US" sz="1800" b="0" i="0" kern="1200">
                          <a:solidFill>
                            <a:schemeClr val="tx1"/>
                          </a:solidFill>
                          <a:effectLst/>
                          <a:latin typeface="+mn-lt"/>
                          <a:ea typeface="+mn-ea"/>
                          <a:cs typeface="+mn-cs"/>
                        </a:rPr>
                        <a:t>0.7886</a:t>
                      </a:r>
                    </a:p>
                  </a:txBody>
                  <a:tcPr/>
                </a:tc>
                <a:extLst>
                  <a:ext uri="{0D108BD9-81ED-4DB2-BD59-A6C34878D82A}">
                    <a16:rowId xmlns:a16="http://schemas.microsoft.com/office/drawing/2014/main" val="2142972707"/>
                  </a:ext>
                </a:extLst>
              </a:tr>
              <a:tr h="370840">
                <a:tc>
                  <a:txBody>
                    <a:bodyPr/>
                    <a:lstStyle/>
                    <a:p>
                      <a:pPr lvl="0">
                        <a:buNone/>
                      </a:pPr>
                      <a:r>
                        <a:rPr lang="en-US"/>
                        <a:t>CoxNet</a:t>
                      </a:r>
                    </a:p>
                  </a:txBody>
                  <a:tcPr/>
                </a:tc>
                <a:tc>
                  <a:txBody>
                    <a:bodyPr/>
                    <a:lstStyle/>
                    <a:p>
                      <a:pPr lvl="0">
                        <a:buNone/>
                      </a:pPr>
                      <a:r>
                        <a:rPr lang="en-US" sz="1800" b="0" i="0" kern="1200">
                          <a:solidFill>
                            <a:schemeClr val="tx1"/>
                          </a:solidFill>
                          <a:effectLst/>
                          <a:latin typeface="+mn-lt"/>
                          <a:ea typeface="+mn-ea"/>
                          <a:cs typeface="+mn-cs"/>
                        </a:rPr>
                        <a:t>0.7697</a:t>
                      </a:r>
                    </a:p>
                  </a:txBody>
                  <a:tcPr/>
                </a:tc>
                <a:extLst>
                  <a:ext uri="{0D108BD9-81ED-4DB2-BD59-A6C34878D82A}">
                    <a16:rowId xmlns:a16="http://schemas.microsoft.com/office/drawing/2014/main" val="3082420501"/>
                  </a:ext>
                </a:extLst>
              </a:tr>
            </a:tbl>
          </a:graphicData>
        </a:graphic>
      </p:graphicFrame>
    </p:spTree>
    <p:extLst>
      <p:ext uri="{BB962C8B-B14F-4D97-AF65-F5344CB8AC3E}">
        <p14:creationId xmlns:p14="http://schemas.microsoft.com/office/powerpoint/2010/main" val="2881515009"/>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AE99-9E86-6534-6A0E-2FF8C2A31170}"/>
              </a:ext>
            </a:extLst>
          </p:cNvPr>
          <p:cNvSpPr>
            <a:spLocks noGrp="1"/>
          </p:cNvSpPr>
          <p:nvPr>
            <p:ph type="title"/>
          </p:nvPr>
        </p:nvSpPr>
        <p:spPr/>
        <p:txBody>
          <a:bodyPr/>
          <a:lstStyle/>
          <a:p>
            <a:r>
              <a:rPr lang="en-US"/>
              <a:t>Results</a:t>
            </a:r>
          </a:p>
        </p:txBody>
      </p:sp>
      <p:sp>
        <p:nvSpPr>
          <p:cNvPr id="3" name="Content Placeholder 2">
            <a:extLst>
              <a:ext uri="{FF2B5EF4-FFF2-40B4-BE49-F238E27FC236}">
                <a16:creationId xmlns:a16="http://schemas.microsoft.com/office/drawing/2014/main" id="{167C85D3-E3B7-EDB3-7E58-A6B3943424B9}"/>
              </a:ext>
            </a:extLst>
          </p:cNvPr>
          <p:cNvSpPr>
            <a:spLocks noGrp="1"/>
          </p:cNvSpPr>
          <p:nvPr>
            <p:ph sz="half" idx="1"/>
          </p:nvPr>
        </p:nvSpPr>
        <p:spPr/>
        <p:txBody>
          <a:bodyPr/>
          <a:lstStyle/>
          <a:p>
            <a:r>
              <a:rPr lang="vi-VN"/>
              <a:t>CoxPH</a:t>
            </a:r>
          </a:p>
          <a:p>
            <a:pPr marL="0" indent="0">
              <a:buNone/>
            </a:pPr>
            <a:endParaRPr lang="en-US"/>
          </a:p>
        </p:txBody>
      </p:sp>
      <p:sp>
        <p:nvSpPr>
          <p:cNvPr id="4" name="Content Placeholder 3">
            <a:extLst>
              <a:ext uri="{FF2B5EF4-FFF2-40B4-BE49-F238E27FC236}">
                <a16:creationId xmlns:a16="http://schemas.microsoft.com/office/drawing/2014/main" id="{1A8BF9D0-F554-1D6A-71A9-3EEF5A580D20}"/>
              </a:ext>
            </a:extLst>
          </p:cNvPr>
          <p:cNvSpPr>
            <a:spLocks noGrp="1"/>
          </p:cNvSpPr>
          <p:nvPr>
            <p:ph sz="half" idx="2"/>
          </p:nvPr>
        </p:nvSpPr>
        <p:spPr/>
        <p:txBody>
          <a:bodyPr/>
          <a:lstStyle/>
          <a:p>
            <a:r>
              <a:rPr lang="vi-VN"/>
              <a:t>CoxnetSurvivalAnalysis</a:t>
            </a:r>
          </a:p>
          <a:p>
            <a:pPr marL="0" indent="0">
              <a:buNone/>
            </a:pPr>
            <a:endParaRPr lang="en-US"/>
          </a:p>
        </p:txBody>
      </p:sp>
      <p:pic>
        <p:nvPicPr>
          <p:cNvPr id="7" name="Picture 6">
            <a:extLst>
              <a:ext uri="{FF2B5EF4-FFF2-40B4-BE49-F238E27FC236}">
                <a16:creationId xmlns:a16="http://schemas.microsoft.com/office/drawing/2014/main" id="{E73B3C6A-F7F2-B1AF-F0E4-F7BB1EF780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76349" y="2740767"/>
            <a:ext cx="3526238" cy="2809875"/>
          </a:xfrm>
          <a:prstGeom prst="rect">
            <a:avLst/>
          </a:prstGeom>
        </p:spPr>
      </p:pic>
      <p:pic>
        <p:nvPicPr>
          <p:cNvPr id="1028" name="Picture 4">
            <a:extLst>
              <a:ext uri="{FF2B5EF4-FFF2-40B4-BE49-F238E27FC236}">
                <a16:creationId xmlns:a16="http://schemas.microsoft.com/office/drawing/2014/main" id="{1C02257C-D75B-B263-3E7D-A067B8A566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90579" y="2740767"/>
            <a:ext cx="3526239"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132287"/>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7EA49-E8D9-1A31-8055-6E95DF2DB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7E136-9A70-6F5F-FADD-B0E1933C9660}"/>
              </a:ext>
            </a:extLst>
          </p:cNvPr>
          <p:cNvSpPr>
            <a:spLocks noGrp="1"/>
          </p:cNvSpPr>
          <p:nvPr>
            <p:ph type="title"/>
          </p:nvPr>
        </p:nvSpPr>
        <p:spPr/>
        <p:txBody>
          <a:bodyPr/>
          <a:lstStyle/>
          <a:p>
            <a:r>
              <a:rPr lang="en-US"/>
              <a:t>Results</a:t>
            </a:r>
          </a:p>
        </p:txBody>
      </p:sp>
      <p:sp>
        <p:nvSpPr>
          <p:cNvPr id="3" name="Content Placeholder 2">
            <a:extLst>
              <a:ext uri="{FF2B5EF4-FFF2-40B4-BE49-F238E27FC236}">
                <a16:creationId xmlns:a16="http://schemas.microsoft.com/office/drawing/2014/main" id="{AB6C8F76-FAB6-8EAC-3E08-F3DC1D6CFB3A}"/>
              </a:ext>
            </a:extLst>
          </p:cNvPr>
          <p:cNvSpPr>
            <a:spLocks noGrp="1"/>
          </p:cNvSpPr>
          <p:nvPr>
            <p:ph sz="half" idx="1"/>
          </p:nvPr>
        </p:nvSpPr>
        <p:spPr/>
        <p:txBody>
          <a:bodyPr/>
          <a:lstStyle/>
          <a:p>
            <a:r>
              <a:rPr lang="vi-VN"/>
              <a:t>CoxPH</a:t>
            </a:r>
          </a:p>
          <a:p>
            <a:pPr marL="0" indent="0">
              <a:buNone/>
            </a:pPr>
            <a:endParaRPr lang="en-US"/>
          </a:p>
        </p:txBody>
      </p:sp>
      <p:sp>
        <p:nvSpPr>
          <p:cNvPr id="4" name="Content Placeholder 3">
            <a:extLst>
              <a:ext uri="{FF2B5EF4-FFF2-40B4-BE49-F238E27FC236}">
                <a16:creationId xmlns:a16="http://schemas.microsoft.com/office/drawing/2014/main" id="{BEB4C00A-6851-3E15-796F-9DCFAC579111}"/>
              </a:ext>
            </a:extLst>
          </p:cNvPr>
          <p:cNvSpPr>
            <a:spLocks noGrp="1"/>
          </p:cNvSpPr>
          <p:nvPr>
            <p:ph sz="half" idx="2"/>
          </p:nvPr>
        </p:nvSpPr>
        <p:spPr/>
        <p:txBody>
          <a:bodyPr/>
          <a:lstStyle/>
          <a:p>
            <a:r>
              <a:rPr lang="vi-VN"/>
              <a:t>CoxnetSurvivalAnalysis</a:t>
            </a:r>
          </a:p>
          <a:p>
            <a:pPr marL="0" indent="0">
              <a:buNone/>
            </a:pPr>
            <a:endParaRPr lang="en-US"/>
          </a:p>
        </p:txBody>
      </p:sp>
      <p:pic>
        <p:nvPicPr>
          <p:cNvPr id="7" name="Picture 6">
            <a:extLst>
              <a:ext uri="{FF2B5EF4-FFF2-40B4-BE49-F238E27FC236}">
                <a16:creationId xmlns:a16="http://schemas.microsoft.com/office/drawing/2014/main" id="{ACF73E10-5D0E-D7D3-9C48-D914B3BAFE7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193676" y="2231135"/>
            <a:ext cx="4915712" cy="2439251"/>
          </a:xfrm>
          <a:prstGeom prst="rect">
            <a:avLst/>
          </a:prstGeom>
        </p:spPr>
      </p:pic>
      <p:pic>
        <p:nvPicPr>
          <p:cNvPr id="1028" name="Picture 4">
            <a:extLst>
              <a:ext uri="{FF2B5EF4-FFF2-40B4-BE49-F238E27FC236}">
                <a16:creationId xmlns:a16="http://schemas.microsoft.com/office/drawing/2014/main" id="{1057664A-C4AC-15F0-9A70-B11BF3832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33389" y="2221991"/>
            <a:ext cx="4934139" cy="2448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087581"/>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5A66F-34B3-A98B-DDC4-AB7DD7CAC7B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353DAF-B963-91FC-F201-227E305D819C}"/>
              </a:ext>
            </a:extLst>
          </p:cNvPr>
          <p:cNvSpPr>
            <a:spLocks noGrp="1"/>
          </p:cNvSpPr>
          <p:nvPr>
            <p:ph type="title"/>
          </p:nvPr>
        </p:nvSpPr>
        <p:spPr/>
        <p:txBody>
          <a:bodyPr/>
          <a:lstStyle/>
          <a:p>
            <a:r>
              <a:rPr lang="en-US"/>
              <a:t>Table of Content</a:t>
            </a:r>
          </a:p>
        </p:txBody>
      </p:sp>
      <p:sp>
        <p:nvSpPr>
          <p:cNvPr id="6" name="Content Placeholder 5">
            <a:extLst>
              <a:ext uri="{FF2B5EF4-FFF2-40B4-BE49-F238E27FC236}">
                <a16:creationId xmlns:a16="http://schemas.microsoft.com/office/drawing/2014/main" id="{A9C0FF80-F071-EE24-8523-A973F2AD33D1}"/>
              </a:ext>
            </a:extLst>
          </p:cNvPr>
          <p:cNvSpPr>
            <a:spLocks noGrp="1"/>
          </p:cNvSpPr>
          <p:nvPr>
            <p:ph idx="1"/>
          </p:nvPr>
        </p:nvSpPr>
        <p:spPr/>
        <p:txBody>
          <a:bodyPr/>
          <a:lstStyle/>
          <a:p>
            <a:pPr marL="514350" indent="-514350">
              <a:buFont typeface="+mj-lt"/>
              <a:buAutoNum type="arabicPeriod"/>
            </a:pPr>
            <a:r>
              <a:rPr lang="en-US"/>
              <a:t>Introduction &amp; Problem Statement</a:t>
            </a:r>
          </a:p>
          <a:p>
            <a:pPr marL="514350" indent="-514350">
              <a:buFont typeface="+mj-lt"/>
              <a:buAutoNum type="arabicPeriod"/>
            </a:pPr>
            <a:r>
              <a:rPr lang="en-US">
                <a:solidFill>
                  <a:srgbClr val="FF0000"/>
                </a:solidFill>
              </a:rPr>
              <a:t>Data Preparation</a:t>
            </a:r>
          </a:p>
          <a:p>
            <a:pPr marL="514350" indent="-514350">
              <a:buFont typeface="+mj-lt"/>
              <a:buAutoNum type="arabicPeriod"/>
            </a:pPr>
            <a:r>
              <a:rPr lang="en-US"/>
              <a:t>Exploratory Data Analysis</a:t>
            </a:r>
          </a:p>
          <a:p>
            <a:pPr marL="514350" indent="-514350">
              <a:buFont typeface="+mj-lt"/>
              <a:buAutoNum type="arabicPeriod"/>
            </a:pPr>
            <a:r>
              <a:rPr lang="en-US">
                <a:solidFill>
                  <a:srgbClr val="FF0000"/>
                </a:solidFill>
              </a:rPr>
              <a:t>Data Preprocessing</a:t>
            </a:r>
          </a:p>
          <a:p>
            <a:pPr marL="514350" indent="-514350">
              <a:buFont typeface="+mj-lt"/>
              <a:buAutoNum type="arabicPeriod"/>
            </a:pPr>
            <a:r>
              <a:rPr lang="en-US"/>
              <a:t>Modeling &amp; Results</a:t>
            </a:r>
          </a:p>
          <a:p>
            <a:pPr marL="514350" indent="-514350">
              <a:buAutoNum type="arabicPeriod"/>
            </a:pPr>
            <a:r>
              <a:rPr lang="en-US">
                <a:solidFill>
                  <a:schemeClr val="tx1"/>
                </a:solidFill>
                <a:highlight>
                  <a:srgbClr val="00FFFF"/>
                </a:highlight>
              </a:rPr>
              <a:t>Demo</a:t>
            </a:r>
            <a:endParaRPr lang="en-US">
              <a:solidFill>
                <a:schemeClr val="tx1"/>
              </a:solidFill>
              <a:highlight>
                <a:srgbClr val="00FFFF"/>
              </a:highlight>
              <a:cs typeface="Arial"/>
            </a:endParaRPr>
          </a:p>
          <a:p>
            <a:endParaRPr lang="en-US"/>
          </a:p>
        </p:txBody>
      </p:sp>
    </p:spTree>
    <p:extLst>
      <p:ext uri="{BB962C8B-B14F-4D97-AF65-F5344CB8AC3E}">
        <p14:creationId xmlns:p14="http://schemas.microsoft.com/office/powerpoint/2010/main" val="335102037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EE0D4-E085-EA92-71A7-4FE5BEC44F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F121E4-296C-7784-0656-672DC5B99A1A}"/>
              </a:ext>
            </a:extLst>
          </p:cNvPr>
          <p:cNvSpPr>
            <a:spLocks noGrp="1"/>
          </p:cNvSpPr>
          <p:nvPr>
            <p:ph type="title"/>
          </p:nvPr>
        </p:nvSpPr>
        <p:spPr/>
        <p:txBody>
          <a:bodyPr/>
          <a:lstStyle/>
          <a:p>
            <a:r>
              <a:rPr lang="en-US"/>
              <a:t>Introduction</a:t>
            </a:r>
          </a:p>
        </p:txBody>
      </p:sp>
      <p:sp>
        <p:nvSpPr>
          <p:cNvPr id="8" name="Content Placeholder 7">
            <a:extLst>
              <a:ext uri="{FF2B5EF4-FFF2-40B4-BE49-F238E27FC236}">
                <a16:creationId xmlns:a16="http://schemas.microsoft.com/office/drawing/2014/main" id="{91316FF4-609C-D2C2-BD68-95AC28090450}"/>
              </a:ext>
            </a:extLst>
          </p:cNvPr>
          <p:cNvSpPr>
            <a:spLocks noGrp="1"/>
          </p:cNvSpPr>
          <p:nvPr>
            <p:ph sz="half" idx="1"/>
          </p:nvPr>
        </p:nvSpPr>
        <p:spPr/>
        <p:txBody>
          <a:bodyPr/>
          <a:lstStyle/>
          <a:p>
            <a:r>
              <a:rPr lang="en-US"/>
              <a:t>The </a:t>
            </a:r>
            <a:r>
              <a:rPr lang="en-US">
                <a:solidFill>
                  <a:schemeClr val="tx1"/>
                </a:solidFill>
                <a:highlight>
                  <a:srgbClr val="00FFFF"/>
                </a:highlight>
              </a:rPr>
              <a:t>most common types</a:t>
            </a:r>
            <a:r>
              <a:rPr lang="en-US"/>
              <a:t> of breast cancer are </a:t>
            </a:r>
          </a:p>
          <a:p>
            <a:pPr lvl="1"/>
            <a:r>
              <a:rPr lang="en-US">
                <a:solidFill>
                  <a:srgbClr val="FF0000"/>
                </a:solidFill>
              </a:rPr>
              <a:t>invasive ductal carcinoma</a:t>
            </a:r>
          </a:p>
          <a:p>
            <a:pPr lvl="1"/>
            <a:r>
              <a:rPr lang="en-US"/>
              <a:t>invasive lobular carcinoma</a:t>
            </a:r>
          </a:p>
          <a:p>
            <a:pPr lvl="1"/>
            <a:r>
              <a:rPr lang="en-US">
                <a:solidFill>
                  <a:srgbClr val="FF0000"/>
                </a:solidFill>
              </a:rPr>
              <a:t>…</a:t>
            </a:r>
          </a:p>
        </p:txBody>
      </p:sp>
      <p:pic>
        <p:nvPicPr>
          <p:cNvPr id="4" name="Content Placeholder 3">
            <a:extLst>
              <a:ext uri="{FF2B5EF4-FFF2-40B4-BE49-F238E27FC236}">
                <a16:creationId xmlns:a16="http://schemas.microsoft.com/office/drawing/2014/main" id="{BFC9F6AE-762D-4621-7D12-AF48D832EBA0}"/>
              </a:ext>
            </a:extLst>
          </p:cNvPr>
          <p:cNvPicPr>
            <a:picLocks noGrp="1" noChangeAspect="1"/>
          </p:cNvPicPr>
          <p:nvPr>
            <p:ph sz="half" idx="2"/>
          </p:nvPr>
        </p:nvPicPr>
        <p:blipFill>
          <a:blip r:embed="rId2"/>
          <a:stretch>
            <a:fillRect/>
          </a:stretch>
        </p:blipFill>
        <p:spPr>
          <a:xfrm>
            <a:off x="7543800" y="1841440"/>
            <a:ext cx="4038600" cy="4043483"/>
          </a:xfrm>
          <a:prstGeom prst="rect">
            <a:avLst/>
          </a:prstGeom>
        </p:spPr>
      </p:pic>
    </p:spTree>
    <p:extLst>
      <p:ext uri="{BB962C8B-B14F-4D97-AF65-F5344CB8AC3E}">
        <p14:creationId xmlns:p14="http://schemas.microsoft.com/office/powerpoint/2010/main" val="4136257596"/>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1A1E3B-52AC-4848-9A3B-814D413CE467}"/>
              </a:ext>
            </a:extLst>
          </p:cNvPr>
          <p:cNvSpPr>
            <a:spLocks noGrp="1"/>
          </p:cNvSpPr>
          <p:nvPr>
            <p:ph type="ctrTitle"/>
          </p:nvPr>
        </p:nvSpPr>
        <p:spPr/>
        <p:txBody>
          <a:bodyPr/>
          <a:lstStyle/>
          <a:p>
            <a:r>
              <a:rPr lang="en-US" sz="4000"/>
              <a:t>Thank you for your attention</a:t>
            </a:r>
            <a:br>
              <a:rPr lang="en-US" sz="4000"/>
            </a:br>
            <a:r>
              <a:rPr lang="en-US" sz="4000">
                <a:solidFill>
                  <a:srgbClr val="0066FF"/>
                </a:solidFill>
              </a:rPr>
              <a:t>University of Information Technology – HCMC</a:t>
            </a:r>
          </a:p>
        </p:txBody>
      </p:sp>
    </p:spTree>
    <p:extLst>
      <p:ext uri="{BB962C8B-B14F-4D97-AF65-F5344CB8AC3E}">
        <p14:creationId xmlns:p14="http://schemas.microsoft.com/office/powerpoint/2010/main" val="272921777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B1526-4E45-7087-27BD-2DF27047CE88}"/>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986558F6-AB8C-C431-05C5-562D457A891D}"/>
              </a:ext>
            </a:extLst>
          </p:cNvPr>
          <p:cNvSpPr>
            <a:spLocks noGrp="1"/>
          </p:cNvSpPr>
          <p:nvPr>
            <p:ph idx="1"/>
          </p:nvPr>
        </p:nvSpPr>
        <p:spPr/>
        <p:txBody>
          <a:bodyPr/>
          <a:lstStyle/>
          <a:p>
            <a:r>
              <a:rPr lang="en-US"/>
              <a:t>Timely and accurate detection of tumor tissue is therefore a critical clinical need.</a:t>
            </a:r>
          </a:p>
        </p:txBody>
      </p:sp>
    </p:spTree>
    <p:extLst>
      <p:ext uri="{BB962C8B-B14F-4D97-AF65-F5344CB8AC3E}">
        <p14:creationId xmlns:p14="http://schemas.microsoft.com/office/powerpoint/2010/main" val="15610129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1EA12-700A-8484-CE7E-5C819DC0C77C}"/>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55638323-B541-3BA6-859C-3B06605448CD}"/>
              </a:ext>
            </a:extLst>
          </p:cNvPr>
          <p:cNvSpPr>
            <a:spLocks noGrp="1"/>
          </p:cNvSpPr>
          <p:nvPr>
            <p:ph idx="1"/>
          </p:nvPr>
        </p:nvSpPr>
        <p:spPr/>
        <p:txBody>
          <a:bodyPr/>
          <a:lstStyle/>
          <a:p>
            <a:r>
              <a:rPr lang="en-US"/>
              <a:t>Modern sequencing technologies — in particular </a:t>
            </a:r>
            <a:r>
              <a:rPr lang="en-US">
                <a:solidFill>
                  <a:schemeClr val="tx1"/>
                </a:solidFill>
                <a:highlight>
                  <a:srgbClr val="00FF00"/>
                </a:highlight>
              </a:rPr>
              <a:t>RNA-Seq</a:t>
            </a:r>
            <a:r>
              <a:rPr lang="en-US"/>
              <a:t> — allow us to measure the </a:t>
            </a:r>
            <a:r>
              <a:rPr lang="en-US">
                <a:solidFill>
                  <a:schemeClr val="tx1"/>
                </a:solidFill>
                <a:highlight>
                  <a:srgbClr val="00FFFF"/>
                </a:highlight>
              </a:rPr>
              <a:t>expression level of every gene</a:t>
            </a:r>
            <a:r>
              <a:rPr lang="en-US"/>
              <a:t> in a sample, producing a high-dimensional molecular profile that reflects the tumor’s biology.</a:t>
            </a:r>
          </a:p>
        </p:txBody>
      </p:sp>
    </p:spTree>
    <p:extLst>
      <p:ext uri="{BB962C8B-B14F-4D97-AF65-F5344CB8AC3E}">
        <p14:creationId xmlns:p14="http://schemas.microsoft.com/office/powerpoint/2010/main" val="146692667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61AFD-3ECA-A491-AC2E-7252534EBF33}"/>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48DE46B2-5968-7C42-09E3-7C119597103B}"/>
              </a:ext>
            </a:extLst>
          </p:cNvPr>
          <p:cNvSpPr>
            <a:spLocks noGrp="1"/>
          </p:cNvSpPr>
          <p:nvPr>
            <p:ph idx="1"/>
          </p:nvPr>
        </p:nvSpPr>
        <p:spPr/>
        <p:txBody>
          <a:bodyPr/>
          <a:lstStyle/>
          <a:p>
            <a:r>
              <a:rPr lang="en-US"/>
              <a:t>When a tissue becomes </a:t>
            </a:r>
            <a:r>
              <a:rPr lang="en-US">
                <a:solidFill>
                  <a:schemeClr val="tx1"/>
                </a:solidFill>
                <a:highlight>
                  <a:srgbClr val="00FF00"/>
                </a:highlight>
              </a:rPr>
              <a:t>cancerous</a:t>
            </a:r>
            <a:r>
              <a:rPr lang="en-US"/>
              <a:t>, many genes </a:t>
            </a:r>
            <a:r>
              <a:rPr lang="en-US">
                <a:solidFill>
                  <a:schemeClr val="tx1"/>
                </a:solidFill>
                <a:highlight>
                  <a:srgbClr val="00FFFF"/>
                </a:highlight>
              </a:rPr>
              <a:t>change their expression pattern</a:t>
            </a:r>
            <a:r>
              <a:rPr lang="en-US"/>
              <a:t>; these changes create reproducible signatures that can distinguish tumor from normal tissue.</a:t>
            </a:r>
          </a:p>
        </p:txBody>
      </p:sp>
    </p:spTree>
    <p:extLst>
      <p:ext uri="{BB962C8B-B14F-4D97-AF65-F5344CB8AC3E}">
        <p14:creationId xmlns:p14="http://schemas.microsoft.com/office/powerpoint/2010/main" val="17900837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05B93-B801-BF5F-A1E5-3AAB2AE63152}"/>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5D479BBA-615A-DC98-0475-F037352F099D}"/>
              </a:ext>
            </a:extLst>
          </p:cNvPr>
          <p:cNvSpPr>
            <a:spLocks noGrp="1"/>
          </p:cNvSpPr>
          <p:nvPr>
            <p:ph idx="1"/>
          </p:nvPr>
        </p:nvSpPr>
        <p:spPr/>
        <p:txBody>
          <a:bodyPr/>
          <a:lstStyle/>
          <a:p>
            <a:r>
              <a:rPr lang="en-US">
                <a:solidFill>
                  <a:schemeClr val="tx1"/>
                </a:solidFill>
                <a:highlight>
                  <a:srgbClr val="00FF00"/>
                </a:highlight>
              </a:rPr>
              <a:t>Objective</a:t>
            </a:r>
            <a:r>
              <a:rPr lang="en-US"/>
              <a:t>: Build and evaluate supervised models that </a:t>
            </a:r>
          </a:p>
          <a:p>
            <a:pPr lvl="1"/>
            <a:r>
              <a:rPr lang="en-US">
                <a:solidFill>
                  <a:srgbClr val="FF0000"/>
                </a:solidFill>
              </a:rPr>
              <a:t>Task 1: predict whether a sample is tumor or normal from its gene expression vector.</a:t>
            </a:r>
          </a:p>
          <a:p>
            <a:pPr lvl="1"/>
            <a:r>
              <a:rPr lang="en-US"/>
              <a:t>Task 2: predict what the disease type from its gene expression vector.</a:t>
            </a:r>
          </a:p>
          <a:p>
            <a:pPr lvl="1"/>
            <a:r>
              <a:rPr lang="en-US">
                <a:solidFill>
                  <a:srgbClr val="FF0000"/>
                </a:solidFill>
              </a:rPr>
              <a:t>Task 3: </a:t>
            </a:r>
          </a:p>
          <a:p>
            <a:pPr lvl="2"/>
            <a:r>
              <a:rPr lang="en-US"/>
              <a:t>Predict Overall Survival (OS) probability over time.</a:t>
            </a:r>
          </a:p>
          <a:p>
            <a:pPr lvl="2"/>
            <a:r>
              <a:rPr lang="en-US"/>
              <a:t>Identify high-risk vs. low-risk patient groups based on gene expression &amp; clinical features.</a:t>
            </a:r>
          </a:p>
        </p:txBody>
      </p:sp>
    </p:spTree>
    <p:extLst>
      <p:ext uri="{BB962C8B-B14F-4D97-AF65-F5344CB8AC3E}">
        <p14:creationId xmlns:p14="http://schemas.microsoft.com/office/powerpoint/2010/main" val="215395144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54DAF-B38B-47BF-D9FD-0F61F448E9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A742FF-6DE7-1BAA-536C-785E0B3B55B9}"/>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341E472F-432F-80D1-6316-2412B70FD9BE}"/>
              </a:ext>
            </a:extLst>
          </p:cNvPr>
          <p:cNvSpPr>
            <a:spLocks noGrp="1"/>
          </p:cNvSpPr>
          <p:nvPr>
            <p:ph idx="1"/>
          </p:nvPr>
        </p:nvSpPr>
        <p:spPr/>
        <p:txBody>
          <a:bodyPr/>
          <a:lstStyle/>
          <a:p>
            <a:r>
              <a:rPr lang="en-US">
                <a:solidFill>
                  <a:schemeClr val="tx1"/>
                </a:solidFill>
                <a:highlight>
                  <a:srgbClr val="00FF00"/>
                </a:highlight>
              </a:rPr>
              <a:t>Objective</a:t>
            </a:r>
            <a:r>
              <a:rPr lang="en-US"/>
              <a:t>: Build and evaluate supervised classifiers that </a:t>
            </a:r>
          </a:p>
          <a:p>
            <a:pPr lvl="1"/>
            <a:r>
              <a:rPr lang="en-US">
                <a:solidFill>
                  <a:schemeClr val="tx1"/>
                </a:solidFill>
                <a:highlight>
                  <a:srgbClr val="00FFFF"/>
                </a:highlight>
              </a:rPr>
              <a:t>Task 1</a:t>
            </a:r>
            <a:r>
              <a:rPr lang="en-US">
                <a:solidFill>
                  <a:srgbClr val="FF0000"/>
                </a:solidFill>
              </a:rPr>
              <a:t>: predict whether a sample is </a:t>
            </a:r>
            <a:r>
              <a:rPr lang="en-US">
                <a:solidFill>
                  <a:schemeClr val="tx1"/>
                </a:solidFill>
                <a:highlight>
                  <a:srgbClr val="00FFFF"/>
                </a:highlight>
              </a:rPr>
              <a:t>tumor or normal</a:t>
            </a:r>
            <a:r>
              <a:rPr lang="en-US">
                <a:solidFill>
                  <a:srgbClr val="FF0000"/>
                </a:solidFill>
              </a:rPr>
              <a:t> from its gene expression vector.</a:t>
            </a:r>
          </a:p>
          <a:p>
            <a:pPr lvl="1"/>
            <a:r>
              <a:rPr lang="en-US"/>
              <a:t>Task 2: predict what the disease type from its gene expression vector.</a:t>
            </a:r>
          </a:p>
          <a:p>
            <a:pPr lvl="1"/>
            <a:r>
              <a:rPr lang="en-US">
                <a:solidFill>
                  <a:srgbClr val="FF0000"/>
                </a:solidFill>
              </a:rPr>
              <a:t>Task 3: </a:t>
            </a:r>
          </a:p>
          <a:p>
            <a:pPr lvl="2"/>
            <a:r>
              <a:rPr lang="en-US"/>
              <a:t>Predict Overall Survival (OS) probability over time.</a:t>
            </a:r>
          </a:p>
          <a:p>
            <a:pPr lvl="2"/>
            <a:r>
              <a:rPr lang="en-US"/>
              <a:t>Identify high-risk vs. low-risk patient groups based on gene expression &amp; clinical features.</a:t>
            </a:r>
          </a:p>
        </p:txBody>
      </p:sp>
    </p:spTree>
    <p:extLst>
      <p:ext uri="{BB962C8B-B14F-4D97-AF65-F5344CB8AC3E}">
        <p14:creationId xmlns:p14="http://schemas.microsoft.com/office/powerpoint/2010/main" val="351290317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8E761-D0BC-8C77-C0A7-19A0AAAFDA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224CE3-1509-CF8D-1FB7-B455C617055D}"/>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933C355C-95AF-8DD4-5056-B22A32F2C882}"/>
              </a:ext>
            </a:extLst>
          </p:cNvPr>
          <p:cNvSpPr>
            <a:spLocks noGrp="1"/>
          </p:cNvSpPr>
          <p:nvPr>
            <p:ph idx="1"/>
          </p:nvPr>
        </p:nvSpPr>
        <p:spPr/>
        <p:txBody>
          <a:bodyPr/>
          <a:lstStyle/>
          <a:p>
            <a:r>
              <a:rPr lang="en-US">
                <a:solidFill>
                  <a:schemeClr val="tx1"/>
                </a:solidFill>
                <a:highlight>
                  <a:srgbClr val="00FF00"/>
                </a:highlight>
              </a:rPr>
              <a:t>Objective</a:t>
            </a:r>
            <a:r>
              <a:rPr lang="en-US"/>
              <a:t>: Build and evaluate supervised classifiers that </a:t>
            </a:r>
          </a:p>
          <a:p>
            <a:pPr lvl="1"/>
            <a:r>
              <a:rPr lang="en-US">
                <a:solidFill>
                  <a:srgbClr val="FF0000"/>
                </a:solidFill>
              </a:rPr>
              <a:t>Task 1: predict whether a sample is tumor or normal from its gene expression vector.</a:t>
            </a:r>
          </a:p>
          <a:p>
            <a:pPr lvl="1"/>
            <a:r>
              <a:rPr lang="en-US">
                <a:solidFill>
                  <a:schemeClr val="tx1"/>
                </a:solidFill>
                <a:highlight>
                  <a:srgbClr val="00FFFF"/>
                </a:highlight>
              </a:rPr>
              <a:t>Task 2</a:t>
            </a:r>
            <a:r>
              <a:rPr lang="en-US"/>
              <a:t>: predict what the </a:t>
            </a:r>
            <a:r>
              <a:rPr lang="en-US">
                <a:solidFill>
                  <a:schemeClr val="tx1"/>
                </a:solidFill>
                <a:highlight>
                  <a:srgbClr val="00FFFF"/>
                </a:highlight>
              </a:rPr>
              <a:t>disease type</a:t>
            </a:r>
            <a:r>
              <a:rPr lang="en-US"/>
              <a:t> from its gene expression vector.</a:t>
            </a:r>
          </a:p>
          <a:p>
            <a:pPr lvl="1"/>
            <a:r>
              <a:rPr lang="en-US">
                <a:solidFill>
                  <a:srgbClr val="FF0000"/>
                </a:solidFill>
              </a:rPr>
              <a:t>Task 3: </a:t>
            </a:r>
          </a:p>
          <a:p>
            <a:pPr lvl="2"/>
            <a:r>
              <a:rPr lang="en-US"/>
              <a:t>Predict Overall Survival (OS) probability over time.</a:t>
            </a:r>
          </a:p>
          <a:p>
            <a:pPr lvl="2"/>
            <a:r>
              <a:rPr lang="en-US"/>
              <a:t>Identify high-risk vs. low-risk patient groups based on gene expression &amp; clinical features.</a:t>
            </a:r>
          </a:p>
        </p:txBody>
      </p:sp>
    </p:spTree>
    <p:extLst>
      <p:ext uri="{BB962C8B-B14F-4D97-AF65-F5344CB8AC3E}">
        <p14:creationId xmlns:p14="http://schemas.microsoft.com/office/powerpoint/2010/main" val="243164532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D07CA-C02C-9EE2-85B6-25B6A75F4E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79D4B7-E167-85AD-AE88-EF485F5B5E29}"/>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07E84C0D-EAFF-551D-B525-0A7E851564C5}"/>
              </a:ext>
            </a:extLst>
          </p:cNvPr>
          <p:cNvSpPr>
            <a:spLocks noGrp="1"/>
          </p:cNvSpPr>
          <p:nvPr>
            <p:ph idx="1"/>
          </p:nvPr>
        </p:nvSpPr>
        <p:spPr/>
        <p:txBody>
          <a:bodyPr/>
          <a:lstStyle/>
          <a:p>
            <a:r>
              <a:rPr lang="en-US">
                <a:solidFill>
                  <a:schemeClr val="tx1"/>
                </a:solidFill>
                <a:highlight>
                  <a:srgbClr val="00FF00"/>
                </a:highlight>
              </a:rPr>
              <a:t>Objective</a:t>
            </a:r>
            <a:r>
              <a:rPr lang="en-US"/>
              <a:t>: Build and evaluate supervised classifiers that </a:t>
            </a:r>
          </a:p>
          <a:p>
            <a:pPr lvl="1"/>
            <a:r>
              <a:rPr lang="en-US">
                <a:solidFill>
                  <a:srgbClr val="FF0000"/>
                </a:solidFill>
              </a:rPr>
              <a:t>Task 1: predict whether a sample is tumor or normal from its gene expression vector.</a:t>
            </a:r>
          </a:p>
          <a:p>
            <a:pPr lvl="1"/>
            <a:r>
              <a:rPr lang="en-US"/>
              <a:t>Task 2: predict what the disease type from its gene expression vector.</a:t>
            </a:r>
          </a:p>
          <a:p>
            <a:pPr lvl="1"/>
            <a:r>
              <a:rPr lang="en-US">
                <a:solidFill>
                  <a:schemeClr val="tx1"/>
                </a:solidFill>
                <a:highlight>
                  <a:srgbClr val="00FFFF"/>
                </a:highlight>
              </a:rPr>
              <a:t>Task 3</a:t>
            </a:r>
            <a:r>
              <a:rPr lang="en-US">
                <a:solidFill>
                  <a:srgbClr val="FF0000"/>
                </a:solidFill>
              </a:rPr>
              <a:t>: </a:t>
            </a:r>
          </a:p>
          <a:p>
            <a:pPr lvl="2"/>
            <a:r>
              <a:rPr lang="en-US"/>
              <a:t>Predict </a:t>
            </a:r>
            <a:r>
              <a:rPr lang="en-US">
                <a:solidFill>
                  <a:schemeClr val="tx1"/>
                </a:solidFill>
                <a:highlight>
                  <a:srgbClr val="00FFFF"/>
                </a:highlight>
              </a:rPr>
              <a:t>Overall Survival</a:t>
            </a:r>
            <a:r>
              <a:rPr lang="en-US"/>
              <a:t> (OS) probability over time.</a:t>
            </a:r>
          </a:p>
          <a:p>
            <a:pPr lvl="2"/>
            <a:r>
              <a:rPr lang="en-US"/>
              <a:t>Identify </a:t>
            </a:r>
            <a:r>
              <a:rPr lang="en-US">
                <a:solidFill>
                  <a:schemeClr val="tx1"/>
                </a:solidFill>
                <a:highlight>
                  <a:srgbClr val="00FFFF"/>
                </a:highlight>
              </a:rPr>
              <a:t>high-risk vs. low-risk patient groups</a:t>
            </a:r>
            <a:r>
              <a:rPr lang="en-US"/>
              <a:t> based on gene expression &amp; clinical features.</a:t>
            </a:r>
          </a:p>
        </p:txBody>
      </p:sp>
    </p:spTree>
    <p:extLst>
      <p:ext uri="{BB962C8B-B14F-4D97-AF65-F5344CB8AC3E}">
        <p14:creationId xmlns:p14="http://schemas.microsoft.com/office/powerpoint/2010/main" val="275044161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48AB-17E5-582B-7CB3-46539BCCB539}"/>
              </a:ext>
            </a:extLst>
          </p:cNvPr>
          <p:cNvSpPr>
            <a:spLocks noGrp="1"/>
          </p:cNvSpPr>
          <p:nvPr>
            <p:ph type="title"/>
          </p:nvPr>
        </p:nvSpPr>
        <p:spPr/>
        <p:txBody>
          <a:bodyPr/>
          <a:lstStyle/>
          <a:p>
            <a:r>
              <a:rPr lang="en-US"/>
              <a:t>Team Task Assignment</a:t>
            </a:r>
          </a:p>
        </p:txBody>
      </p:sp>
      <p:graphicFrame>
        <p:nvGraphicFramePr>
          <p:cNvPr id="4" name="Content Placeholder 3">
            <a:extLst>
              <a:ext uri="{FF2B5EF4-FFF2-40B4-BE49-F238E27FC236}">
                <a16:creationId xmlns:a16="http://schemas.microsoft.com/office/drawing/2014/main" id="{EF3F6B00-EB53-2376-7B4C-1443E79B5F21}"/>
              </a:ext>
            </a:extLst>
          </p:cNvPr>
          <p:cNvGraphicFramePr>
            <a:graphicFrameLocks noGrp="1"/>
          </p:cNvGraphicFramePr>
          <p:nvPr>
            <p:ph idx="1"/>
            <p:extLst>
              <p:ext uri="{D42A27DB-BD31-4B8C-83A1-F6EECF244321}">
                <p14:modId xmlns:p14="http://schemas.microsoft.com/office/powerpoint/2010/main" val="2043156026"/>
              </p:ext>
            </p:extLst>
          </p:nvPr>
        </p:nvGraphicFramePr>
        <p:xfrm>
          <a:off x="609600" y="1600200"/>
          <a:ext cx="10972797" cy="1854200"/>
        </p:xfrm>
        <a:graphic>
          <a:graphicData uri="http://schemas.openxmlformats.org/drawingml/2006/table">
            <a:tbl>
              <a:tblPr firstRow="1" bandRow="1">
                <a:tableStyleId>{5940675A-B579-460E-94D1-54222C63F5DA}</a:tableStyleId>
              </a:tblPr>
              <a:tblGrid>
                <a:gridCol w="3657599">
                  <a:extLst>
                    <a:ext uri="{9D8B030D-6E8A-4147-A177-3AD203B41FA5}">
                      <a16:colId xmlns:a16="http://schemas.microsoft.com/office/drawing/2014/main" val="1322339366"/>
                    </a:ext>
                  </a:extLst>
                </a:gridCol>
                <a:gridCol w="3657599">
                  <a:extLst>
                    <a:ext uri="{9D8B030D-6E8A-4147-A177-3AD203B41FA5}">
                      <a16:colId xmlns:a16="http://schemas.microsoft.com/office/drawing/2014/main" val="3215497160"/>
                    </a:ext>
                  </a:extLst>
                </a:gridCol>
                <a:gridCol w="3657599">
                  <a:extLst>
                    <a:ext uri="{9D8B030D-6E8A-4147-A177-3AD203B41FA5}">
                      <a16:colId xmlns:a16="http://schemas.microsoft.com/office/drawing/2014/main" val="1527094241"/>
                    </a:ext>
                  </a:extLst>
                </a:gridCol>
              </a:tblGrid>
              <a:tr h="370840">
                <a:tc>
                  <a:txBody>
                    <a:bodyPr/>
                    <a:lstStyle/>
                    <a:p>
                      <a:r>
                        <a:rPr lang="en-US"/>
                        <a:t>Team Member</a:t>
                      </a:r>
                    </a:p>
                  </a:txBody>
                  <a:tcPr>
                    <a:solidFill>
                      <a:schemeClr val="bg2">
                        <a:lumMod val="60000"/>
                        <a:lumOff val="40000"/>
                      </a:schemeClr>
                    </a:solidFill>
                  </a:tcPr>
                </a:tc>
                <a:tc>
                  <a:txBody>
                    <a:bodyPr/>
                    <a:lstStyle/>
                    <a:p>
                      <a:r>
                        <a:rPr lang="en-US"/>
                        <a:t>Task</a:t>
                      </a:r>
                    </a:p>
                  </a:txBody>
                  <a:tcPr>
                    <a:solidFill>
                      <a:schemeClr val="bg2">
                        <a:lumMod val="60000"/>
                        <a:lumOff val="40000"/>
                      </a:schemeClr>
                    </a:solidFill>
                  </a:tcPr>
                </a:tc>
                <a:tc>
                  <a:txBody>
                    <a:bodyPr/>
                    <a:lstStyle/>
                    <a:p>
                      <a:r>
                        <a:rPr lang="en-US"/>
                        <a:t>Complete</a:t>
                      </a:r>
                    </a:p>
                  </a:txBody>
                  <a:tcPr>
                    <a:solidFill>
                      <a:schemeClr val="bg2">
                        <a:lumMod val="60000"/>
                        <a:lumOff val="40000"/>
                      </a:schemeClr>
                    </a:solidFill>
                  </a:tcPr>
                </a:tc>
                <a:extLst>
                  <a:ext uri="{0D108BD9-81ED-4DB2-BD59-A6C34878D82A}">
                    <a16:rowId xmlns:a16="http://schemas.microsoft.com/office/drawing/2014/main" val="3755557844"/>
                  </a:ext>
                </a:extLst>
              </a:tr>
              <a:tr h="370840">
                <a:tc>
                  <a:txBody>
                    <a:bodyPr/>
                    <a:lstStyle/>
                    <a:p>
                      <a:r>
                        <a:rPr lang="en-US"/>
                        <a:t>Le Ngo Thanh Toan</a:t>
                      </a:r>
                    </a:p>
                  </a:txBody>
                  <a:tcPr/>
                </a:tc>
                <a:tc>
                  <a:txBody>
                    <a:bodyPr/>
                    <a:lstStyle/>
                    <a:p>
                      <a:r>
                        <a:rPr lang="en-US"/>
                        <a:t>Demo, Slide, Presentation</a:t>
                      </a:r>
                    </a:p>
                  </a:txBody>
                  <a:tcPr/>
                </a:tc>
                <a:tc>
                  <a:txBody>
                    <a:bodyPr/>
                    <a:lstStyle/>
                    <a:p>
                      <a:r>
                        <a:rPr lang="en-US"/>
                        <a:t>25%</a:t>
                      </a:r>
                    </a:p>
                  </a:txBody>
                  <a:tcPr/>
                </a:tc>
                <a:extLst>
                  <a:ext uri="{0D108BD9-81ED-4DB2-BD59-A6C34878D82A}">
                    <a16:rowId xmlns:a16="http://schemas.microsoft.com/office/drawing/2014/main" val="619006393"/>
                  </a:ext>
                </a:extLst>
              </a:tr>
              <a:tr h="370840">
                <a:tc>
                  <a:txBody>
                    <a:bodyPr/>
                    <a:lstStyle/>
                    <a:p>
                      <a:r>
                        <a:rPr lang="en-US"/>
                        <a:t>Huynh Dien Thuc</a:t>
                      </a:r>
                    </a:p>
                  </a:txBody>
                  <a:tcPr/>
                </a:tc>
                <a:tc>
                  <a:txBody>
                    <a:bodyPr/>
                    <a:lstStyle/>
                    <a:p>
                      <a:r>
                        <a:rPr lang="en-US"/>
                        <a:t>Data Preparation, Pre-Processing</a:t>
                      </a:r>
                    </a:p>
                  </a:txBody>
                  <a:tcPr/>
                </a:tc>
                <a:tc>
                  <a:txBody>
                    <a:bodyPr/>
                    <a:lstStyle/>
                    <a:p>
                      <a:r>
                        <a:rPr lang="en-US"/>
                        <a:t>25%</a:t>
                      </a:r>
                    </a:p>
                  </a:txBody>
                  <a:tcPr/>
                </a:tc>
                <a:extLst>
                  <a:ext uri="{0D108BD9-81ED-4DB2-BD59-A6C34878D82A}">
                    <a16:rowId xmlns:a16="http://schemas.microsoft.com/office/drawing/2014/main" val="57161203"/>
                  </a:ext>
                </a:extLst>
              </a:tr>
              <a:tr h="370840">
                <a:tc>
                  <a:txBody>
                    <a:bodyPr/>
                    <a:lstStyle/>
                    <a:p>
                      <a:r>
                        <a:rPr lang="en-US"/>
                        <a:t>Bui </a:t>
                      </a:r>
                      <a:r>
                        <a:rPr lang="en-US" err="1"/>
                        <a:t>Thi</a:t>
                      </a:r>
                      <a:r>
                        <a:rPr lang="en-US"/>
                        <a:t> Thanh Trang</a:t>
                      </a:r>
                    </a:p>
                  </a:txBody>
                  <a:tcPr/>
                </a:tc>
                <a:tc>
                  <a:txBody>
                    <a:bodyPr/>
                    <a:lstStyle/>
                    <a:p>
                      <a:r>
                        <a:rPr lang="en-US"/>
                        <a:t>EDA, Training Model</a:t>
                      </a:r>
                    </a:p>
                  </a:txBody>
                  <a:tcPr/>
                </a:tc>
                <a:tc>
                  <a:txBody>
                    <a:bodyPr/>
                    <a:lstStyle/>
                    <a:p>
                      <a:r>
                        <a:rPr lang="en-US"/>
                        <a:t>25%</a:t>
                      </a:r>
                    </a:p>
                  </a:txBody>
                  <a:tcPr/>
                </a:tc>
                <a:extLst>
                  <a:ext uri="{0D108BD9-81ED-4DB2-BD59-A6C34878D82A}">
                    <a16:rowId xmlns:a16="http://schemas.microsoft.com/office/drawing/2014/main" val="160603595"/>
                  </a:ext>
                </a:extLst>
              </a:tr>
              <a:tr h="370840">
                <a:tc>
                  <a:txBody>
                    <a:bodyPr/>
                    <a:lstStyle/>
                    <a:p>
                      <a:r>
                        <a:rPr lang="en-US"/>
                        <a:t>Pham Tran Xuan Tien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EDA, Slide, Report</a:t>
                      </a:r>
                    </a:p>
                  </a:txBody>
                  <a:tcPr/>
                </a:tc>
                <a:tc>
                  <a:txBody>
                    <a:bodyPr/>
                    <a:lstStyle/>
                    <a:p>
                      <a:r>
                        <a:rPr lang="en-US"/>
                        <a:t>25%</a:t>
                      </a:r>
                    </a:p>
                  </a:txBody>
                  <a:tcPr/>
                </a:tc>
                <a:extLst>
                  <a:ext uri="{0D108BD9-81ED-4DB2-BD59-A6C34878D82A}">
                    <a16:rowId xmlns:a16="http://schemas.microsoft.com/office/drawing/2014/main" val="3147089756"/>
                  </a:ext>
                </a:extLst>
              </a:tr>
            </a:tbl>
          </a:graphicData>
        </a:graphic>
      </p:graphicFrame>
    </p:spTree>
    <p:extLst>
      <p:ext uri="{BB962C8B-B14F-4D97-AF65-F5344CB8AC3E}">
        <p14:creationId xmlns:p14="http://schemas.microsoft.com/office/powerpoint/2010/main" val="262254618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047C-5D47-D0B6-F13D-4CE6092763F5}"/>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90594CC9-E184-AF06-D251-07ADA13FACC5}"/>
              </a:ext>
            </a:extLst>
          </p:cNvPr>
          <p:cNvSpPr>
            <a:spLocks noGrp="1"/>
          </p:cNvSpPr>
          <p:nvPr>
            <p:ph idx="1"/>
          </p:nvPr>
        </p:nvSpPr>
        <p:spPr/>
        <p:txBody>
          <a:bodyPr/>
          <a:lstStyle/>
          <a:p>
            <a:r>
              <a:rPr lang="en-US"/>
              <a:t>Beyond classification accuracy, the model can help identify candidate biomarkers — </a:t>
            </a:r>
            <a:r>
              <a:rPr lang="en-US">
                <a:solidFill>
                  <a:schemeClr val="tx1"/>
                </a:solidFill>
                <a:highlight>
                  <a:srgbClr val="00FFFF"/>
                </a:highlight>
              </a:rPr>
              <a:t>genes that are consistently important for separating tumor from normal</a:t>
            </a:r>
            <a:r>
              <a:rPr lang="en-US"/>
              <a:t> — which may be of biological and clinical interest.</a:t>
            </a:r>
          </a:p>
        </p:txBody>
      </p:sp>
    </p:spTree>
    <p:extLst>
      <p:ext uri="{BB962C8B-B14F-4D97-AF65-F5344CB8AC3E}">
        <p14:creationId xmlns:p14="http://schemas.microsoft.com/office/powerpoint/2010/main" val="285685629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0329A-28BF-A4DF-8903-32975EDDEAB8}"/>
              </a:ext>
            </a:extLst>
          </p:cNvPr>
          <p:cNvSpPr>
            <a:spLocks noGrp="1"/>
          </p:cNvSpPr>
          <p:nvPr>
            <p:ph type="title"/>
          </p:nvPr>
        </p:nvSpPr>
        <p:spPr/>
        <p:txBody>
          <a:bodyPr/>
          <a:lstStyle/>
          <a:p>
            <a:r>
              <a:rPr lang="en-US"/>
              <a:t>Why Survival Analysis ?</a:t>
            </a:r>
          </a:p>
        </p:txBody>
      </p:sp>
      <p:sp>
        <p:nvSpPr>
          <p:cNvPr id="3" name="Content Placeholder 2">
            <a:extLst>
              <a:ext uri="{FF2B5EF4-FFF2-40B4-BE49-F238E27FC236}">
                <a16:creationId xmlns:a16="http://schemas.microsoft.com/office/drawing/2014/main" id="{FC505B9D-5400-8454-2A4F-A0B21AB572AB}"/>
              </a:ext>
            </a:extLst>
          </p:cNvPr>
          <p:cNvSpPr>
            <a:spLocks noGrp="1"/>
          </p:cNvSpPr>
          <p:nvPr>
            <p:ph idx="1"/>
          </p:nvPr>
        </p:nvSpPr>
        <p:spPr/>
        <p:txBody>
          <a:bodyPr/>
          <a:lstStyle/>
          <a:p>
            <a:r>
              <a:rPr lang="en-US">
                <a:solidFill>
                  <a:schemeClr val="tx1"/>
                </a:solidFill>
                <a:highlight>
                  <a:srgbClr val="00FF00"/>
                </a:highlight>
              </a:rPr>
              <a:t>Beyond Classification</a:t>
            </a:r>
            <a:r>
              <a:rPr lang="en-US"/>
              <a:t>: </a:t>
            </a:r>
          </a:p>
          <a:p>
            <a:pPr lvl="1"/>
            <a:r>
              <a:rPr lang="en-US"/>
              <a:t>Knowing the cancer type (Task 1 &amp; 2) is crucial, but </a:t>
            </a:r>
            <a:r>
              <a:rPr lang="en-US">
                <a:solidFill>
                  <a:schemeClr val="tx1"/>
                </a:solidFill>
                <a:highlight>
                  <a:srgbClr val="00FFFF"/>
                </a:highlight>
              </a:rPr>
              <a:t>knowing the outcome (survival time) helps in personalized treatment planning</a:t>
            </a:r>
            <a:r>
              <a:rPr lang="en-US"/>
              <a:t>.</a:t>
            </a:r>
          </a:p>
          <a:p>
            <a:r>
              <a:rPr lang="en-US">
                <a:solidFill>
                  <a:schemeClr val="tx1"/>
                </a:solidFill>
                <a:highlight>
                  <a:srgbClr val="00FF00"/>
                </a:highlight>
              </a:rPr>
              <a:t>Clinical Need</a:t>
            </a:r>
            <a:r>
              <a:rPr lang="en-US"/>
              <a:t>:</a:t>
            </a:r>
          </a:p>
          <a:p>
            <a:pPr lvl="1"/>
            <a:r>
              <a:rPr lang="en-US"/>
              <a:t>Identify patients who need aggressive treatment vs. those who can avoid overtreatment.</a:t>
            </a:r>
          </a:p>
          <a:p>
            <a:pPr lvl="1"/>
            <a:r>
              <a:rPr lang="en-US"/>
              <a:t>Understand the biological factors (genes) driving mortality.</a:t>
            </a:r>
          </a:p>
        </p:txBody>
      </p:sp>
    </p:spTree>
    <p:extLst>
      <p:ext uri="{BB962C8B-B14F-4D97-AF65-F5344CB8AC3E}">
        <p14:creationId xmlns:p14="http://schemas.microsoft.com/office/powerpoint/2010/main" val="409697258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F80DE-4050-E76D-3F31-5A10AA5C43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806FF-706C-4C3B-D65A-9C93D8C27EBA}"/>
              </a:ext>
            </a:extLst>
          </p:cNvPr>
          <p:cNvSpPr>
            <a:spLocks noGrp="1"/>
          </p:cNvSpPr>
          <p:nvPr>
            <p:ph type="title"/>
          </p:nvPr>
        </p:nvSpPr>
        <p:spPr/>
        <p:txBody>
          <a:bodyPr/>
          <a:lstStyle/>
          <a:p>
            <a:r>
              <a:rPr lang="en-US"/>
              <a:t>Why Survival Analysis ?</a:t>
            </a:r>
          </a:p>
        </p:txBody>
      </p:sp>
      <p:sp>
        <p:nvSpPr>
          <p:cNvPr id="3" name="Content Placeholder 2">
            <a:extLst>
              <a:ext uri="{FF2B5EF4-FFF2-40B4-BE49-F238E27FC236}">
                <a16:creationId xmlns:a16="http://schemas.microsoft.com/office/drawing/2014/main" id="{AB8D6F26-0BCF-9500-13D0-4C0BA373209A}"/>
              </a:ext>
            </a:extLst>
          </p:cNvPr>
          <p:cNvSpPr>
            <a:spLocks noGrp="1"/>
          </p:cNvSpPr>
          <p:nvPr>
            <p:ph idx="1"/>
          </p:nvPr>
        </p:nvSpPr>
        <p:spPr/>
        <p:txBody>
          <a:bodyPr/>
          <a:lstStyle/>
          <a:p>
            <a:r>
              <a:rPr lang="en-US">
                <a:solidFill>
                  <a:schemeClr val="tx1"/>
                </a:solidFill>
                <a:highlight>
                  <a:srgbClr val="00FF00"/>
                </a:highlight>
              </a:rPr>
              <a:t>Beyond Classification</a:t>
            </a:r>
            <a:r>
              <a:rPr lang="en-US"/>
              <a:t>: </a:t>
            </a:r>
          </a:p>
          <a:p>
            <a:pPr lvl="1"/>
            <a:r>
              <a:rPr lang="en-US"/>
              <a:t>Knowing the cancer type (Task 1 &amp; 2) is crucial, but knowing the outcome (survival time) helps in personalized treatment planning.</a:t>
            </a:r>
          </a:p>
          <a:p>
            <a:r>
              <a:rPr lang="en-US">
                <a:solidFill>
                  <a:schemeClr val="tx1"/>
                </a:solidFill>
                <a:highlight>
                  <a:srgbClr val="00FF00"/>
                </a:highlight>
              </a:rPr>
              <a:t>Clinical Need</a:t>
            </a:r>
            <a:r>
              <a:rPr lang="en-US"/>
              <a:t>:</a:t>
            </a:r>
          </a:p>
          <a:p>
            <a:pPr lvl="1"/>
            <a:r>
              <a:rPr lang="en-US">
                <a:solidFill>
                  <a:schemeClr val="tx1"/>
                </a:solidFill>
                <a:highlight>
                  <a:srgbClr val="00FFFF"/>
                </a:highlight>
              </a:rPr>
              <a:t>Identify patients</a:t>
            </a:r>
            <a:r>
              <a:rPr lang="en-US"/>
              <a:t> who need aggressive treatment vs. those who can avoid overtreatment.</a:t>
            </a:r>
          </a:p>
          <a:p>
            <a:pPr lvl="1"/>
            <a:r>
              <a:rPr lang="en-US">
                <a:solidFill>
                  <a:schemeClr val="tx1"/>
                </a:solidFill>
                <a:highlight>
                  <a:srgbClr val="00FFFF"/>
                </a:highlight>
              </a:rPr>
              <a:t>Understand the biological factors</a:t>
            </a:r>
            <a:r>
              <a:rPr lang="en-US"/>
              <a:t> (genes) driving mortality.</a:t>
            </a:r>
          </a:p>
        </p:txBody>
      </p:sp>
    </p:spTree>
    <p:extLst>
      <p:ext uri="{BB962C8B-B14F-4D97-AF65-F5344CB8AC3E}">
        <p14:creationId xmlns:p14="http://schemas.microsoft.com/office/powerpoint/2010/main" val="363782754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28DD9-26E7-5732-75BE-6DCC2E4475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B54D8A-6E22-BB21-C381-945A8F600210}"/>
              </a:ext>
            </a:extLst>
          </p:cNvPr>
          <p:cNvSpPr>
            <a:spLocks noGrp="1"/>
          </p:cNvSpPr>
          <p:nvPr>
            <p:ph type="title"/>
          </p:nvPr>
        </p:nvSpPr>
        <p:spPr/>
        <p:txBody>
          <a:bodyPr/>
          <a:lstStyle/>
          <a:p>
            <a:r>
              <a:rPr lang="en-US"/>
              <a:t>Problem Statement</a:t>
            </a:r>
          </a:p>
        </p:txBody>
      </p:sp>
      <p:sp>
        <p:nvSpPr>
          <p:cNvPr id="3" name="Content Placeholder 2">
            <a:extLst>
              <a:ext uri="{FF2B5EF4-FFF2-40B4-BE49-F238E27FC236}">
                <a16:creationId xmlns:a16="http://schemas.microsoft.com/office/drawing/2014/main" id="{74F03B7F-7661-DF7F-581D-DBDA175B879D}"/>
              </a:ext>
            </a:extLst>
          </p:cNvPr>
          <p:cNvSpPr>
            <a:spLocks noGrp="1"/>
          </p:cNvSpPr>
          <p:nvPr>
            <p:ph idx="1"/>
          </p:nvPr>
        </p:nvSpPr>
        <p:spPr/>
        <p:txBody>
          <a:bodyPr/>
          <a:lstStyle/>
          <a:p>
            <a:r>
              <a:rPr lang="en-US">
                <a:solidFill>
                  <a:schemeClr val="tx1"/>
                </a:solidFill>
                <a:highlight>
                  <a:srgbClr val="00FF00"/>
                </a:highlight>
              </a:rPr>
              <a:t>Input</a:t>
            </a:r>
            <a:r>
              <a:rPr lang="en-US"/>
              <a:t>:</a:t>
            </a:r>
          </a:p>
          <a:p>
            <a:pPr lvl="1"/>
            <a:r>
              <a:rPr lang="en-US"/>
              <a:t>A feature vector representing the expression levels of 60,660 genes for each sample.</a:t>
            </a:r>
          </a:p>
          <a:p>
            <a:r>
              <a:rPr lang="en-US">
                <a:solidFill>
                  <a:schemeClr val="tx1"/>
                </a:solidFill>
                <a:highlight>
                  <a:srgbClr val="00FF00"/>
                </a:highlight>
              </a:rPr>
              <a:t>Output</a:t>
            </a:r>
            <a:r>
              <a:rPr lang="en-US"/>
              <a:t>:</a:t>
            </a:r>
          </a:p>
          <a:p>
            <a:pPr lvl="1"/>
            <a:r>
              <a:rPr lang="en-US"/>
              <a:t>Task 1: A binary label indicating the </a:t>
            </a:r>
            <a:r>
              <a:rPr lang="en-US">
                <a:solidFill>
                  <a:schemeClr val="tx1"/>
                </a:solidFill>
                <a:highlight>
                  <a:srgbClr val="00FFFF"/>
                </a:highlight>
              </a:rPr>
              <a:t>tissue type</a:t>
            </a:r>
            <a:r>
              <a:rPr lang="en-US"/>
              <a:t>:</a:t>
            </a:r>
          </a:p>
          <a:p>
            <a:pPr lvl="2"/>
            <a:r>
              <a:rPr lang="en-US">
                <a:solidFill>
                  <a:srgbClr val="FF0000"/>
                </a:solidFill>
              </a:rPr>
              <a:t>0 → Normal </a:t>
            </a:r>
          </a:p>
          <a:p>
            <a:pPr lvl="2"/>
            <a:r>
              <a:rPr lang="en-US"/>
              <a:t>1 → Tumor</a:t>
            </a:r>
          </a:p>
        </p:txBody>
      </p:sp>
    </p:spTree>
    <p:extLst>
      <p:ext uri="{BB962C8B-B14F-4D97-AF65-F5344CB8AC3E}">
        <p14:creationId xmlns:p14="http://schemas.microsoft.com/office/powerpoint/2010/main" val="334196428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2AC86-FDFE-F6FC-34F8-2886D98B8F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1FC069-4B9E-E915-7447-451E1FBF23D8}"/>
              </a:ext>
            </a:extLst>
          </p:cNvPr>
          <p:cNvSpPr>
            <a:spLocks noGrp="1"/>
          </p:cNvSpPr>
          <p:nvPr>
            <p:ph type="title"/>
          </p:nvPr>
        </p:nvSpPr>
        <p:spPr/>
        <p:txBody>
          <a:bodyPr/>
          <a:lstStyle/>
          <a:p>
            <a:r>
              <a:rPr lang="en-US"/>
              <a:t>Problem Statement</a:t>
            </a:r>
          </a:p>
        </p:txBody>
      </p:sp>
      <p:sp>
        <p:nvSpPr>
          <p:cNvPr id="3" name="Content Placeholder 2">
            <a:extLst>
              <a:ext uri="{FF2B5EF4-FFF2-40B4-BE49-F238E27FC236}">
                <a16:creationId xmlns:a16="http://schemas.microsoft.com/office/drawing/2014/main" id="{7754986D-C01A-1D0C-02E7-BBC2F5D190F8}"/>
              </a:ext>
            </a:extLst>
          </p:cNvPr>
          <p:cNvSpPr>
            <a:spLocks noGrp="1"/>
          </p:cNvSpPr>
          <p:nvPr>
            <p:ph idx="1"/>
          </p:nvPr>
        </p:nvSpPr>
        <p:spPr/>
        <p:txBody>
          <a:bodyPr/>
          <a:lstStyle/>
          <a:p>
            <a:r>
              <a:rPr lang="en-US">
                <a:solidFill>
                  <a:schemeClr val="tx1"/>
                </a:solidFill>
                <a:highlight>
                  <a:srgbClr val="00FF00"/>
                </a:highlight>
              </a:rPr>
              <a:t>Input</a:t>
            </a:r>
            <a:r>
              <a:rPr lang="en-US"/>
              <a:t>:</a:t>
            </a:r>
          </a:p>
          <a:p>
            <a:pPr lvl="1"/>
            <a:r>
              <a:rPr lang="en-US"/>
              <a:t>A feature vector representing the expression levels of 60,660 genes for each sample.</a:t>
            </a:r>
            <a:endParaRPr lang="en-US">
              <a:cs typeface="Arial"/>
            </a:endParaRPr>
          </a:p>
          <a:p>
            <a:r>
              <a:rPr lang="en-US">
                <a:solidFill>
                  <a:schemeClr val="tx1"/>
                </a:solidFill>
                <a:highlight>
                  <a:srgbClr val="00FF00"/>
                </a:highlight>
              </a:rPr>
              <a:t>Output</a:t>
            </a:r>
            <a:r>
              <a:rPr lang="en-US"/>
              <a:t>:</a:t>
            </a:r>
          </a:p>
          <a:p>
            <a:pPr lvl="1"/>
            <a:r>
              <a:rPr lang="en-US"/>
              <a:t>Task 2: A binary label indicating the </a:t>
            </a:r>
            <a:r>
              <a:rPr lang="en-US">
                <a:solidFill>
                  <a:schemeClr val="tx1"/>
                </a:solidFill>
                <a:highlight>
                  <a:srgbClr val="00FFFF"/>
                </a:highlight>
              </a:rPr>
              <a:t>disease type</a:t>
            </a:r>
            <a:r>
              <a:rPr lang="en-US"/>
              <a:t>:</a:t>
            </a:r>
            <a:endParaRPr lang="en-US">
              <a:cs typeface="Arial"/>
            </a:endParaRPr>
          </a:p>
          <a:p>
            <a:pPr lvl="2">
              <a:buChar char="•"/>
            </a:pPr>
            <a:r>
              <a:rPr lang="en-US">
                <a:solidFill>
                  <a:srgbClr val="FF0000"/>
                </a:solidFill>
              </a:rPr>
              <a:t>0 → invasive lobular carcinoma</a:t>
            </a:r>
            <a:endParaRPr lang="en-US">
              <a:solidFill>
                <a:srgbClr val="000000"/>
              </a:solidFill>
              <a:cs typeface="Arial"/>
            </a:endParaRPr>
          </a:p>
          <a:p>
            <a:pPr lvl="2"/>
            <a:r>
              <a:rPr lang="en-US"/>
              <a:t>1 → invasive ductal carcinoma</a:t>
            </a:r>
          </a:p>
        </p:txBody>
      </p:sp>
    </p:spTree>
    <p:extLst>
      <p:ext uri="{BB962C8B-B14F-4D97-AF65-F5344CB8AC3E}">
        <p14:creationId xmlns:p14="http://schemas.microsoft.com/office/powerpoint/2010/main" val="240474681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688F272-6376-DB14-81E7-8ADAAC375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55CE2C-A128-7733-2654-5B0B85B552F3}"/>
              </a:ext>
            </a:extLst>
          </p:cNvPr>
          <p:cNvSpPr>
            <a:spLocks noGrp="1"/>
          </p:cNvSpPr>
          <p:nvPr>
            <p:ph type="title"/>
          </p:nvPr>
        </p:nvSpPr>
        <p:spPr/>
        <p:txBody>
          <a:bodyPr/>
          <a:lstStyle/>
          <a:p>
            <a:r>
              <a:rPr lang="en-US"/>
              <a:t>Problem Statement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92DA22-4340-6080-3D77-FEBFF0A63F36}"/>
                  </a:ext>
                </a:extLst>
              </p:cNvPr>
              <p:cNvSpPr>
                <a:spLocks noGrp="1"/>
              </p:cNvSpPr>
              <p:nvPr>
                <p:ph idx="1"/>
              </p:nvPr>
            </p:nvSpPr>
            <p:spPr/>
            <p:txBody>
              <a:bodyPr/>
              <a:lstStyle/>
              <a:p>
                <a:r>
                  <a:rPr lang="en-US">
                    <a:solidFill>
                      <a:schemeClr val="tx1"/>
                    </a:solidFill>
                    <a:highlight>
                      <a:srgbClr val="00FF00"/>
                    </a:highlight>
                  </a:rPr>
                  <a:t>Input</a:t>
                </a:r>
                <a:r>
                  <a:rPr lang="en-US"/>
                  <a:t>:</a:t>
                </a:r>
              </a:p>
              <a:p>
                <a:pPr marL="914400" lvl="2" indent="0">
                  <a:lnSpc>
                    <a:spcPct val="150000"/>
                  </a:lnSpc>
                  <a:buNone/>
                </a:pP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𝑇𝑃𝑀</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𝑔𝑒𝑛𝑒</m:t>
                                  </m:r>
                                </m:e>
                                <m:sub>
                                  <m:r>
                                    <a:rPr lang="en-US" b="0" i="1" smtClean="0">
                                      <a:solidFill>
                                        <a:schemeClr val="tx1"/>
                                      </a:solidFill>
                                      <a:latin typeface="Cambria Math" panose="02040503050406030204" pitchFamily="18" charset="0"/>
                                    </a:rPr>
                                    <m:t>1</m:t>
                                  </m:r>
                                </m:sub>
                              </m:sSub>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𝑇𝑃𝑀</m:t>
                              </m:r>
                            </m:e>
                            <m: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𝑔𝑒𝑛𝑒</m:t>
                                  </m:r>
                                </m:e>
                                <m:sub>
                                  <m:r>
                                    <a:rPr lang="en-US" b="0" i="1" smtClean="0">
                                      <a:solidFill>
                                        <a:schemeClr val="tx1"/>
                                      </a:solidFill>
                                      <a:latin typeface="Cambria Math" panose="02040503050406030204" pitchFamily="18" charset="0"/>
                                    </a:rPr>
                                    <m:t>2</m:t>
                                  </m:r>
                                </m:sub>
                              </m:sSub>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𝑇𝑃𝑀</m:t>
                              </m:r>
                            </m:e>
                            <m: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𝑔𝑒𝑛𝑒</m:t>
                                  </m:r>
                                </m:e>
                                <m:sub>
                                  <m:r>
                                    <a:rPr lang="en-US" b="0" i="1" smtClean="0">
                                      <a:solidFill>
                                        <a:schemeClr val="tx1"/>
                                      </a:solidFill>
                                      <a:latin typeface="Cambria Math" panose="02040503050406030204" pitchFamily="18" charset="0"/>
                                    </a:rPr>
                                    <m:t>60660</m:t>
                                  </m:r>
                                </m:sub>
                              </m:sSub>
                            </m:sub>
                          </m:sSub>
                        </m:e>
                      </m:d>
                    </m:oMath>
                  </m:oMathPara>
                </a14:m>
                <a:endParaRPr lang="en-US">
                  <a:solidFill>
                    <a:schemeClr val="tx1"/>
                  </a:solidFill>
                </a:endParaRPr>
              </a:p>
              <a:p>
                <a:pPr lvl="2"/>
                <a:r>
                  <a:rPr lang="en-US"/>
                  <a:t>where each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𝑖</m:t>
                        </m:r>
                      </m:sub>
                    </m:sSub>
                  </m:oMath>
                </a14:m>
                <a:r>
                  <a:rPr lang="en-US"/>
                  <a:t> is the gene expression profile of sample </a:t>
                </a:r>
                <a14:m>
                  <m:oMath xmlns:m="http://schemas.openxmlformats.org/officeDocument/2006/math">
                    <m:r>
                      <a:rPr lang="en-US" b="0" i="1" smtClean="0">
                        <a:solidFill>
                          <a:schemeClr val="tx1"/>
                        </a:solidFill>
                        <a:latin typeface="Cambria Math" panose="02040503050406030204" pitchFamily="18" charset="0"/>
                      </a:rPr>
                      <m:t>𝑖</m:t>
                    </m:r>
                  </m:oMath>
                </a14:m>
                <a:r>
                  <a:rPr lang="en-US"/>
                  <a:t>.</a:t>
                </a:r>
              </a:p>
              <a:p>
                <a:pPr lvl="2"/>
                <a:endParaRPr lang="en-US"/>
              </a:p>
              <a:p>
                <a:r>
                  <a:rPr lang="en-US">
                    <a:solidFill>
                      <a:schemeClr val="tx1"/>
                    </a:solidFill>
                    <a:highlight>
                      <a:srgbClr val="00FF00"/>
                    </a:highlight>
                  </a:rPr>
                  <a:t>Output</a:t>
                </a:r>
                <a:r>
                  <a:rPr lang="en-US"/>
                  <a:t>:</a:t>
                </a:r>
              </a:p>
              <a:p>
                <a:pPr marL="914400" lvl="2" indent="0">
                  <a:lnSpc>
                    <a:spcPct val="150000"/>
                  </a:lnSpc>
                  <a:buNone/>
                </a:pPr>
                <a14:m>
                  <m:oMathPara xmlns:m="http://schemas.openxmlformats.org/officeDocument/2006/math">
                    <m:oMathParaPr>
                      <m:jc m:val="center"/>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0,1</m:t>
                          </m:r>
                        </m:e>
                      </m:d>
                    </m:oMath>
                  </m:oMathPara>
                </a14:m>
                <a:endParaRPr lang="en-US"/>
              </a:p>
              <a:p>
                <a:pPr lvl="2">
                  <a:lnSpc>
                    <a:spcPct val="150000"/>
                  </a:lnSpc>
                </a:pPr>
                <a:r>
                  <a:rPr lang="en-US"/>
                  <a:t>where each </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𝑖</m:t>
                        </m:r>
                      </m:sub>
                    </m:sSub>
                  </m:oMath>
                </a14:m>
                <a:r>
                  <a:rPr lang="en-US"/>
                  <a:t> is the label of sample </a:t>
                </a:r>
                <a14:m>
                  <m:oMath xmlns:m="http://schemas.openxmlformats.org/officeDocument/2006/math">
                    <m:r>
                      <a:rPr lang="en-US" i="1">
                        <a:solidFill>
                          <a:schemeClr val="tx1"/>
                        </a:solidFill>
                        <a:latin typeface="Cambria Math" panose="02040503050406030204" pitchFamily="18" charset="0"/>
                      </a:rPr>
                      <m:t>𝑖</m:t>
                    </m:r>
                  </m:oMath>
                </a14:m>
                <a:r>
                  <a:rPr lang="en-US"/>
                  <a:t>.</a:t>
                </a:r>
              </a:p>
            </p:txBody>
          </p:sp>
        </mc:Choice>
        <mc:Fallback xmlns="">
          <p:sp>
            <p:nvSpPr>
              <p:cNvPr id="3" name="Content Placeholder 2">
                <a:extLst>
                  <a:ext uri="{FF2B5EF4-FFF2-40B4-BE49-F238E27FC236}">
                    <a16:creationId xmlns:a16="http://schemas.microsoft.com/office/drawing/2014/main" id="{CC92DA22-4340-6080-3D77-FEBFF0A63F36}"/>
                  </a:ext>
                </a:extLst>
              </p:cNvPr>
              <p:cNvSpPr>
                <a:spLocks noGrp="1" noRot="1" noChangeAspect="1" noMove="1" noResize="1" noEditPoints="1" noAdjustHandles="1" noChangeArrowheads="1" noChangeShapeType="1" noTextEdit="1"/>
              </p:cNvSpPr>
              <p:nvPr>
                <p:ph idx="1"/>
              </p:nvPr>
            </p:nvSpPr>
            <p:spPr>
              <a:blipFill>
                <a:blip r:embed="rId2"/>
                <a:stretch>
                  <a:fillRect l="-1000" t="-1482"/>
                </a:stretch>
              </a:blipFill>
            </p:spPr>
            <p:txBody>
              <a:bodyPr/>
              <a:lstStyle/>
              <a:p>
                <a:r>
                  <a:rPr lang="en-US">
                    <a:noFill/>
                  </a:rPr>
                  <a:t> </a:t>
                </a:r>
              </a:p>
            </p:txBody>
          </p:sp>
        </mc:Fallback>
      </mc:AlternateContent>
    </p:spTree>
    <p:extLst>
      <p:ext uri="{BB962C8B-B14F-4D97-AF65-F5344CB8AC3E}">
        <p14:creationId xmlns:p14="http://schemas.microsoft.com/office/powerpoint/2010/main" val="303916609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83ACB-749A-0749-3EFB-486EAC0F36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307FE8-0137-9F99-A9F2-84CF26D4074D}"/>
              </a:ext>
            </a:extLst>
          </p:cNvPr>
          <p:cNvSpPr>
            <a:spLocks noGrp="1"/>
          </p:cNvSpPr>
          <p:nvPr>
            <p:ph type="title"/>
          </p:nvPr>
        </p:nvSpPr>
        <p:spPr/>
        <p:txBody>
          <a:bodyPr/>
          <a:lstStyle/>
          <a:p>
            <a:r>
              <a:rPr lang="en-US"/>
              <a:t>Problem Statement</a:t>
            </a:r>
          </a:p>
        </p:txBody>
      </p:sp>
      <p:sp>
        <p:nvSpPr>
          <p:cNvPr id="3" name="Content Placeholder 2">
            <a:extLst>
              <a:ext uri="{FF2B5EF4-FFF2-40B4-BE49-F238E27FC236}">
                <a16:creationId xmlns:a16="http://schemas.microsoft.com/office/drawing/2014/main" id="{EFCC744A-74CC-3B84-3699-213BF35F0E99}"/>
              </a:ext>
            </a:extLst>
          </p:cNvPr>
          <p:cNvSpPr>
            <a:spLocks noGrp="1"/>
          </p:cNvSpPr>
          <p:nvPr>
            <p:ph idx="1"/>
          </p:nvPr>
        </p:nvSpPr>
        <p:spPr/>
        <p:txBody>
          <a:bodyPr/>
          <a:lstStyle/>
          <a:p>
            <a:r>
              <a:rPr lang="en-US">
                <a:solidFill>
                  <a:schemeClr val="tx1"/>
                </a:solidFill>
                <a:highlight>
                  <a:srgbClr val="00FF00"/>
                </a:highlight>
              </a:rPr>
              <a:t>Input</a:t>
            </a:r>
            <a:r>
              <a:rPr lang="en-US"/>
              <a:t>:</a:t>
            </a:r>
          </a:p>
          <a:p>
            <a:pPr lvl="1"/>
            <a:r>
              <a:rPr lang="en-US"/>
              <a:t>A feature vector representing the expression levels of 60,660 genes for each sample.</a:t>
            </a:r>
          </a:p>
          <a:p>
            <a:pPr lvl="1"/>
            <a:r>
              <a:rPr lang="en-US">
                <a:solidFill>
                  <a:srgbClr val="FF0000"/>
                </a:solidFill>
                <a:cs typeface="Arial"/>
              </a:rPr>
              <a:t>Clinical features</a:t>
            </a:r>
          </a:p>
          <a:p>
            <a:r>
              <a:rPr lang="en-US">
                <a:solidFill>
                  <a:schemeClr val="tx1"/>
                </a:solidFill>
                <a:highlight>
                  <a:srgbClr val="00FF00"/>
                </a:highlight>
              </a:rPr>
              <a:t>Output</a:t>
            </a:r>
            <a:r>
              <a:rPr lang="en-US"/>
              <a:t>:</a:t>
            </a:r>
          </a:p>
          <a:p>
            <a:pPr lvl="1"/>
            <a:r>
              <a:rPr lang="en-US"/>
              <a:t>Task 3: </a:t>
            </a:r>
          </a:p>
          <a:p>
            <a:pPr lvl="2"/>
            <a:r>
              <a:rPr lang="en-US"/>
              <a:t>Risk Score: A specific number for each patient. The higher the score, the greater the risk of premature death.</a:t>
            </a:r>
          </a:p>
        </p:txBody>
      </p:sp>
    </p:spTree>
    <p:extLst>
      <p:ext uri="{BB962C8B-B14F-4D97-AF65-F5344CB8AC3E}">
        <p14:creationId xmlns:p14="http://schemas.microsoft.com/office/powerpoint/2010/main" val="252245566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484CB40-CCFE-74A8-CE78-7032D4515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9337E5-7342-07C4-17C4-430D7E2C4F2D}"/>
              </a:ext>
            </a:extLst>
          </p:cNvPr>
          <p:cNvSpPr>
            <a:spLocks noGrp="1"/>
          </p:cNvSpPr>
          <p:nvPr>
            <p:ph type="title"/>
          </p:nvPr>
        </p:nvSpPr>
        <p:spPr/>
        <p:txBody>
          <a:bodyPr/>
          <a:lstStyle/>
          <a:p>
            <a:r>
              <a:rPr lang="en-US"/>
              <a:t>Problem Statement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DD1F75-76CF-9451-3689-3AA576E1E9F0}"/>
                  </a:ext>
                </a:extLst>
              </p:cNvPr>
              <p:cNvSpPr>
                <a:spLocks noGrp="1"/>
              </p:cNvSpPr>
              <p:nvPr>
                <p:ph idx="1"/>
              </p:nvPr>
            </p:nvSpPr>
            <p:spPr/>
            <p:txBody>
              <a:bodyPr/>
              <a:lstStyle/>
              <a:p>
                <a:r>
                  <a:rPr lang="en-US">
                    <a:solidFill>
                      <a:schemeClr val="tx1"/>
                    </a:solidFill>
                    <a:highlight>
                      <a:srgbClr val="00FF00"/>
                    </a:highlight>
                  </a:rPr>
                  <a:t>Input</a:t>
                </a:r>
                <a:r>
                  <a:rPr lang="en-US"/>
                  <a:t>:</a:t>
                </a:r>
              </a:p>
              <a:p>
                <a:pPr marL="914400" lvl="2" indent="0">
                  <a:lnSpc>
                    <a:spcPct val="150000"/>
                  </a:lnSpc>
                  <a:buNone/>
                </a:pPr>
                <a14:m>
                  <m:oMathPara xmlns:m="http://schemas.openxmlformats.org/officeDocument/2006/math">
                    <m:oMathParaPr>
                      <m:jc m:val="center"/>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𝑇𝑃𝑀</m:t>
                              </m:r>
                            </m:e>
                            <m:sub>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𝑔𝑒𝑛𝑒</m:t>
                                  </m:r>
                                </m:e>
                                <m:sub>
                                  <m:r>
                                    <a:rPr lang="en-US" sz="2400" b="0" i="1" smtClean="0">
                                      <a:solidFill>
                                        <a:schemeClr val="tx1"/>
                                      </a:solidFill>
                                      <a:latin typeface="Cambria Math" panose="02040503050406030204" pitchFamily="18" charset="0"/>
                                    </a:rPr>
                                    <m:t>1</m:t>
                                  </m:r>
                                </m:sub>
                              </m:sSub>
                            </m:sub>
                          </m:sSub>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𝑇𝑃𝑀</m:t>
                              </m:r>
                            </m:e>
                            <m: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𝑔𝑒𝑛𝑒</m:t>
                                  </m:r>
                                </m:e>
                                <m:sub>
                                  <m:r>
                                    <a:rPr lang="en-US" sz="2400" b="0" i="1" smtClean="0">
                                      <a:solidFill>
                                        <a:schemeClr val="tx1"/>
                                      </a:solidFill>
                                      <a:latin typeface="Cambria Math" panose="02040503050406030204" pitchFamily="18" charset="0"/>
                                    </a:rPr>
                                    <m:t>2</m:t>
                                  </m:r>
                                </m:sub>
                              </m:sSub>
                            </m:sub>
                          </m:sSub>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𝑇𝑃𝑀</m:t>
                              </m:r>
                            </m:e>
                            <m: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𝑔𝑒𝑛𝑒</m:t>
                                  </m:r>
                                </m:e>
                                <m:sub>
                                  <m:r>
                                    <a:rPr lang="en-US" sz="2400" b="0" i="1" smtClean="0">
                                      <a:solidFill>
                                        <a:schemeClr val="tx1"/>
                                      </a:solidFill>
                                      <a:latin typeface="Cambria Math" panose="02040503050406030204" pitchFamily="18" charset="0"/>
                                    </a:rPr>
                                    <m:t>60660</m:t>
                                  </m:r>
                                </m:sub>
                              </m:sSub>
                            </m:sub>
                          </m:sSub>
                          <m:r>
                            <a:rPr lang="en-US" sz="2400" b="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m:rPr>
                                  <m:sty m:val="p"/>
                                </m:rPr>
                                <a:rPr lang="en-US" sz="2400" b="0" i="1" smtClean="0">
                                  <a:solidFill>
                                    <a:schemeClr val="tx1"/>
                                  </a:solidFill>
                                  <a:latin typeface="Cambria Math" panose="02040503050406030204" pitchFamily="18" charset="0"/>
                                </a:rPr>
                                <m:t>clinical</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m:rPr>
                                  <m:sty m:val="p"/>
                                </m:rPr>
                                <a:rPr lang="en-US" sz="2400" i="1">
                                  <a:solidFill>
                                    <a:schemeClr val="tx1"/>
                                  </a:solidFill>
                                  <a:latin typeface="Cambria Math" panose="02040503050406030204" pitchFamily="18" charset="0"/>
                                </a:rPr>
                                <m:t>clinical</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m:rPr>
                                  <m:sty m:val="p"/>
                                </m:rPr>
                                <a:rPr lang="en-US" sz="2400" i="1">
                                  <a:solidFill>
                                    <a:schemeClr val="tx1"/>
                                  </a:solidFill>
                                  <a:latin typeface="Cambria Math" panose="02040503050406030204" pitchFamily="18" charset="0"/>
                                </a:rPr>
                                <m:t>clinical</m:t>
                              </m:r>
                            </m:e>
                            <m:sub>
                              <m:r>
                                <a:rPr lang="en-US" sz="2400" b="0" i="1" smtClean="0">
                                  <a:solidFill>
                                    <a:schemeClr val="tx1"/>
                                  </a:solidFill>
                                  <a:latin typeface="Cambria Math" panose="02040503050406030204" pitchFamily="18" charset="0"/>
                                </a:rPr>
                                <m:t>22</m:t>
                              </m:r>
                            </m:sub>
                          </m:sSub>
                        </m:e>
                      </m:d>
                    </m:oMath>
                  </m:oMathPara>
                </a14:m>
                <a:endParaRPr lang="en-US" sz="2400">
                  <a:solidFill>
                    <a:schemeClr val="tx1"/>
                  </a:solidFill>
                </a:endParaRPr>
              </a:p>
              <a:p>
                <a:pPr lvl="2"/>
                <a:r>
                  <a:rPr lang="en-US"/>
                  <a:t>where each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𝑖</m:t>
                        </m:r>
                      </m:sub>
                    </m:sSub>
                  </m:oMath>
                </a14:m>
                <a:r>
                  <a:rPr lang="en-US"/>
                  <a:t> is the gene expression and clinical profile of sample </a:t>
                </a:r>
                <a14:m>
                  <m:oMath xmlns:m="http://schemas.openxmlformats.org/officeDocument/2006/math">
                    <m:r>
                      <a:rPr lang="en-US" b="0" i="1" smtClean="0">
                        <a:solidFill>
                          <a:schemeClr val="tx1"/>
                        </a:solidFill>
                        <a:latin typeface="Cambria Math" panose="02040503050406030204" pitchFamily="18" charset="0"/>
                      </a:rPr>
                      <m:t>𝑖</m:t>
                    </m:r>
                  </m:oMath>
                </a14:m>
                <a:r>
                  <a:rPr lang="en-US"/>
                  <a:t>.</a:t>
                </a:r>
              </a:p>
              <a:p>
                <a:pPr lvl="2"/>
                <a:endParaRPr lang="en-US"/>
              </a:p>
              <a:p>
                <a:r>
                  <a:rPr lang="en-US">
                    <a:solidFill>
                      <a:schemeClr val="tx1"/>
                    </a:solidFill>
                    <a:highlight>
                      <a:srgbClr val="00FF00"/>
                    </a:highlight>
                  </a:rPr>
                  <a:t>Output</a:t>
                </a:r>
                <a:r>
                  <a:rPr lang="en-US"/>
                  <a:t>:</a:t>
                </a:r>
              </a:p>
              <a:p>
                <a:pPr marL="914400" lvl="2" indent="0">
                  <a:lnSpc>
                    <a:spcPct val="150000"/>
                  </a:lnSpc>
                  <a:buNone/>
                </a:pPr>
                <a14:m>
                  <m:oMathPara xmlns:m="http://schemas.openxmlformats.org/officeDocument/2006/math">
                    <m:oMathParaPr>
                      <m:jc m:val="center"/>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r>
                            <m:rPr>
                              <m:sty m:val="p"/>
                            </m:rPr>
                            <a:rPr lang="en-US" b="0" i="1" smtClean="0">
                              <a:solidFill>
                                <a:schemeClr val="tx1"/>
                              </a:solidFill>
                              <a:latin typeface="Cambria Math" panose="02040503050406030204" pitchFamily="18" charset="0"/>
                            </a:rPr>
                            <m:t>low</m:t>
                          </m:r>
                          <m:r>
                            <a:rPr lang="en-US" i="1">
                              <a:solidFill>
                                <a:schemeClr val="tx1"/>
                              </a:solidFill>
                              <a:latin typeface="Cambria Math" panose="02040503050406030204" pitchFamily="18" charset="0"/>
                            </a:rPr>
                            <m:t>,</m:t>
                          </m:r>
                          <m:r>
                            <m:rPr>
                              <m:sty m:val="p"/>
                            </m:rPr>
                            <a:rPr lang="en-US" b="0" i="1" smtClean="0">
                              <a:solidFill>
                                <a:schemeClr val="tx1"/>
                              </a:solidFill>
                              <a:latin typeface="Cambria Math" panose="02040503050406030204" pitchFamily="18" charset="0"/>
                            </a:rPr>
                            <m:t>medium</m:t>
                          </m:r>
                          <m:r>
                            <a:rPr lang="en-US" b="0" i="1" smtClean="0">
                              <a:solidFill>
                                <a:schemeClr val="tx1"/>
                              </a:solidFill>
                              <a:latin typeface="Cambria Math" panose="02040503050406030204" pitchFamily="18" charset="0"/>
                            </a:rPr>
                            <m:t>, </m:t>
                          </m:r>
                          <m:r>
                            <m:rPr>
                              <m:sty m:val="p"/>
                            </m:rPr>
                            <a:rPr lang="en-US" b="0" i="1" smtClean="0">
                              <a:solidFill>
                                <a:schemeClr val="tx1"/>
                              </a:solidFill>
                              <a:latin typeface="Cambria Math" panose="02040503050406030204" pitchFamily="18" charset="0"/>
                            </a:rPr>
                            <m:t>high</m:t>
                          </m:r>
                        </m:e>
                      </m:d>
                    </m:oMath>
                  </m:oMathPara>
                </a14:m>
                <a:endParaRPr lang="en-US"/>
              </a:p>
              <a:p>
                <a:pPr lvl="2">
                  <a:lnSpc>
                    <a:spcPct val="150000"/>
                  </a:lnSpc>
                </a:pPr>
                <a:r>
                  <a:rPr lang="en-US"/>
                  <a:t>where each </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𝑖</m:t>
                        </m:r>
                      </m:sub>
                    </m:sSub>
                  </m:oMath>
                </a14:m>
                <a:r>
                  <a:rPr lang="en-US"/>
                  <a:t> is the label of sample </a:t>
                </a:r>
                <a14:m>
                  <m:oMath xmlns:m="http://schemas.openxmlformats.org/officeDocument/2006/math">
                    <m:r>
                      <a:rPr lang="en-US" i="1">
                        <a:solidFill>
                          <a:schemeClr val="tx1"/>
                        </a:solidFill>
                        <a:latin typeface="Cambria Math" panose="02040503050406030204" pitchFamily="18" charset="0"/>
                      </a:rPr>
                      <m:t>𝑖</m:t>
                    </m:r>
                  </m:oMath>
                </a14:m>
                <a:r>
                  <a:rPr lang="en-US"/>
                  <a:t>.</a:t>
                </a:r>
              </a:p>
            </p:txBody>
          </p:sp>
        </mc:Choice>
        <mc:Fallback xmlns="">
          <p:sp>
            <p:nvSpPr>
              <p:cNvPr id="3" name="Content Placeholder 2">
                <a:extLst>
                  <a:ext uri="{FF2B5EF4-FFF2-40B4-BE49-F238E27FC236}">
                    <a16:creationId xmlns:a16="http://schemas.microsoft.com/office/drawing/2014/main" id="{D5DD1F75-76CF-9451-3689-3AA576E1E9F0}"/>
                  </a:ext>
                </a:extLst>
              </p:cNvPr>
              <p:cNvSpPr>
                <a:spLocks noGrp="1" noRot="1" noChangeAspect="1" noMove="1" noResize="1" noEditPoints="1" noAdjustHandles="1" noChangeArrowheads="1" noChangeShapeType="1" noTextEdit="1"/>
              </p:cNvSpPr>
              <p:nvPr>
                <p:ph idx="1"/>
              </p:nvPr>
            </p:nvSpPr>
            <p:spPr>
              <a:blipFill>
                <a:blip r:embed="rId2"/>
                <a:stretch>
                  <a:fillRect l="-1000" t="-1482" r="-1111" b="-943"/>
                </a:stretch>
              </a:blipFill>
            </p:spPr>
            <p:txBody>
              <a:bodyPr/>
              <a:lstStyle/>
              <a:p>
                <a:r>
                  <a:rPr lang="en-US">
                    <a:noFill/>
                  </a:rPr>
                  <a:t> </a:t>
                </a:r>
              </a:p>
            </p:txBody>
          </p:sp>
        </mc:Fallback>
      </mc:AlternateContent>
    </p:spTree>
    <p:extLst>
      <p:ext uri="{BB962C8B-B14F-4D97-AF65-F5344CB8AC3E}">
        <p14:creationId xmlns:p14="http://schemas.microsoft.com/office/powerpoint/2010/main" val="236789640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A857B-3CA9-3322-F921-3F994EF46A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F823803-4BA0-6BB5-872F-7B6FABB2719F}"/>
              </a:ext>
            </a:extLst>
          </p:cNvPr>
          <p:cNvSpPr>
            <a:spLocks noGrp="1"/>
          </p:cNvSpPr>
          <p:nvPr>
            <p:ph type="title"/>
          </p:nvPr>
        </p:nvSpPr>
        <p:spPr/>
        <p:txBody>
          <a:bodyPr/>
          <a:lstStyle/>
          <a:p>
            <a:r>
              <a:rPr lang="en-US"/>
              <a:t>Table of Content</a:t>
            </a:r>
          </a:p>
        </p:txBody>
      </p:sp>
      <p:sp>
        <p:nvSpPr>
          <p:cNvPr id="6" name="Content Placeholder 5">
            <a:extLst>
              <a:ext uri="{FF2B5EF4-FFF2-40B4-BE49-F238E27FC236}">
                <a16:creationId xmlns:a16="http://schemas.microsoft.com/office/drawing/2014/main" id="{C03E4964-4CC2-632F-7EB8-D34CE3322BF3}"/>
              </a:ext>
            </a:extLst>
          </p:cNvPr>
          <p:cNvSpPr>
            <a:spLocks noGrp="1"/>
          </p:cNvSpPr>
          <p:nvPr>
            <p:ph idx="1"/>
          </p:nvPr>
        </p:nvSpPr>
        <p:spPr/>
        <p:txBody>
          <a:bodyPr/>
          <a:lstStyle/>
          <a:p>
            <a:pPr marL="514350" indent="-514350">
              <a:buFont typeface="+mj-lt"/>
              <a:buAutoNum type="arabicPeriod"/>
            </a:pPr>
            <a:r>
              <a:rPr lang="en-US"/>
              <a:t>Introduction &amp; Problem Statement</a:t>
            </a:r>
          </a:p>
          <a:p>
            <a:pPr marL="514350" indent="-514350">
              <a:buFont typeface="+mj-lt"/>
              <a:buAutoNum type="arabicPeriod"/>
            </a:pPr>
            <a:r>
              <a:rPr lang="en-US">
                <a:solidFill>
                  <a:schemeClr val="tx1"/>
                </a:solidFill>
                <a:highlight>
                  <a:srgbClr val="00FFFF"/>
                </a:highlight>
              </a:rPr>
              <a:t>Data Preparation</a:t>
            </a:r>
          </a:p>
          <a:p>
            <a:pPr marL="514350" indent="-514350">
              <a:buFont typeface="+mj-lt"/>
              <a:buAutoNum type="arabicPeriod"/>
            </a:pPr>
            <a:r>
              <a:rPr lang="en-US"/>
              <a:t>Exploratory Data Analysis</a:t>
            </a:r>
          </a:p>
          <a:p>
            <a:pPr marL="514350" indent="-514350">
              <a:buFont typeface="+mj-lt"/>
              <a:buAutoNum type="arabicPeriod"/>
            </a:pPr>
            <a:r>
              <a:rPr lang="en-US">
                <a:solidFill>
                  <a:srgbClr val="FF0000"/>
                </a:solidFill>
              </a:rPr>
              <a:t>Data Preprocessing</a:t>
            </a:r>
          </a:p>
          <a:p>
            <a:pPr marL="514350" indent="-514350">
              <a:buFont typeface="+mj-lt"/>
              <a:buAutoNum type="arabicPeriod"/>
            </a:pPr>
            <a:r>
              <a:rPr lang="en-US"/>
              <a:t>Modeling &amp; Results</a:t>
            </a:r>
          </a:p>
          <a:p>
            <a:pPr marL="514350" indent="-514350">
              <a:buFont typeface="+mj-lt"/>
              <a:buAutoNum type="arabicPeriod"/>
            </a:pPr>
            <a:r>
              <a:rPr lang="en-US">
                <a:solidFill>
                  <a:srgbClr val="FF0000"/>
                </a:solidFill>
              </a:rPr>
              <a:t>Demo</a:t>
            </a:r>
            <a:endParaRPr lang="en-US"/>
          </a:p>
        </p:txBody>
      </p:sp>
    </p:spTree>
    <p:extLst>
      <p:ext uri="{BB962C8B-B14F-4D97-AF65-F5344CB8AC3E}">
        <p14:creationId xmlns:p14="http://schemas.microsoft.com/office/powerpoint/2010/main" val="379488592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92442-2483-FC33-9994-4E43CA6FD7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3E3A9D-F9A1-A8C7-AB46-BE5A106DA082}"/>
              </a:ext>
            </a:extLst>
          </p:cNvPr>
          <p:cNvSpPr>
            <a:spLocks noGrp="1"/>
          </p:cNvSpPr>
          <p:nvPr>
            <p:ph type="title"/>
          </p:nvPr>
        </p:nvSpPr>
        <p:spPr/>
        <p:txBody>
          <a:bodyPr/>
          <a:lstStyle/>
          <a:p>
            <a:r>
              <a:rPr lang="en-US"/>
              <a:t>Data Preparation</a:t>
            </a:r>
          </a:p>
        </p:txBody>
      </p:sp>
      <p:sp>
        <p:nvSpPr>
          <p:cNvPr id="3" name="Content Placeholder 2">
            <a:extLst>
              <a:ext uri="{FF2B5EF4-FFF2-40B4-BE49-F238E27FC236}">
                <a16:creationId xmlns:a16="http://schemas.microsoft.com/office/drawing/2014/main" id="{AF9BF6AA-1EAA-7671-0957-8548F3A2BE41}"/>
              </a:ext>
            </a:extLst>
          </p:cNvPr>
          <p:cNvSpPr>
            <a:spLocks noGrp="1"/>
          </p:cNvSpPr>
          <p:nvPr>
            <p:ph sz="half" idx="1"/>
          </p:nvPr>
        </p:nvSpPr>
        <p:spPr/>
        <p:txBody>
          <a:bodyPr/>
          <a:lstStyle/>
          <a:p>
            <a:r>
              <a:rPr lang="en-US">
                <a:solidFill>
                  <a:schemeClr val="tx1"/>
                </a:solidFill>
                <a:highlight>
                  <a:srgbClr val="00FF00"/>
                </a:highlight>
              </a:rPr>
              <a:t>Source</a:t>
            </a:r>
            <a:r>
              <a:rPr lang="en-US"/>
              <a:t>: </a:t>
            </a:r>
            <a:r>
              <a:rPr lang="en-US">
                <a:solidFill>
                  <a:schemeClr val="tx1"/>
                </a:solidFill>
                <a:highlight>
                  <a:srgbClr val="00FFFF"/>
                </a:highlight>
              </a:rPr>
              <a:t>GDC Data Portal</a:t>
            </a:r>
          </a:p>
          <a:p>
            <a:endParaRPr lang="en-US"/>
          </a:p>
          <a:p>
            <a:r>
              <a:rPr lang="en-US">
                <a:solidFill>
                  <a:schemeClr val="tx1"/>
                </a:solidFill>
                <a:highlight>
                  <a:srgbClr val="00FF00"/>
                </a:highlight>
              </a:rPr>
              <a:t>Project</a:t>
            </a:r>
            <a:r>
              <a:rPr lang="en-US">
                <a:solidFill>
                  <a:srgbClr val="FF0000"/>
                </a:solidFill>
              </a:rPr>
              <a:t>: </a:t>
            </a:r>
            <a:r>
              <a:rPr lang="en-US">
                <a:solidFill>
                  <a:schemeClr val="tx1"/>
                </a:solidFill>
                <a:highlight>
                  <a:srgbClr val="00FFFF"/>
                </a:highlight>
              </a:rPr>
              <a:t>TCGA-BRCA</a:t>
            </a:r>
            <a:r>
              <a:rPr lang="en-US">
                <a:solidFill>
                  <a:srgbClr val="FF0000"/>
                </a:solidFill>
              </a:rPr>
              <a:t> (The Cancer Genome Atlas – Breast Invasive Carcinoma)</a:t>
            </a:r>
          </a:p>
          <a:p>
            <a:endParaRPr lang="en-US"/>
          </a:p>
        </p:txBody>
      </p:sp>
      <p:pic>
        <p:nvPicPr>
          <p:cNvPr id="8" name="Content Placeholder 7">
            <a:extLst>
              <a:ext uri="{FF2B5EF4-FFF2-40B4-BE49-F238E27FC236}">
                <a16:creationId xmlns:a16="http://schemas.microsoft.com/office/drawing/2014/main" id="{5E395DBB-1F4D-05B6-C1EF-DF11CC5E1AE5}"/>
              </a:ext>
            </a:extLst>
          </p:cNvPr>
          <p:cNvPicPr>
            <a:picLocks noGrp="1" noChangeAspect="1"/>
          </p:cNvPicPr>
          <p:nvPr>
            <p:ph sz="half" idx="2"/>
          </p:nvPr>
        </p:nvPicPr>
        <p:blipFill>
          <a:blip r:embed="rId2"/>
          <a:stretch>
            <a:fillRect/>
          </a:stretch>
        </p:blipFill>
        <p:spPr bwMode="auto">
          <a:xfrm>
            <a:off x="6197600" y="2394217"/>
            <a:ext cx="5384800" cy="293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577763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CB0AD5-9204-3BBC-9E85-81F0A13289F6}"/>
              </a:ext>
            </a:extLst>
          </p:cNvPr>
          <p:cNvSpPr>
            <a:spLocks noGrp="1"/>
          </p:cNvSpPr>
          <p:nvPr>
            <p:ph type="title"/>
          </p:nvPr>
        </p:nvSpPr>
        <p:spPr/>
        <p:txBody>
          <a:bodyPr/>
          <a:lstStyle/>
          <a:p>
            <a:r>
              <a:rPr lang="en-US"/>
              <a:t>Table of Content</a:t>
            </a:r>
          </a:p>
        </p:txBody>
      </p:sp>
      <p:sp>
        <p:nvSpPr>
          <p:cNvPr id="6" name="Content Placeholder 5">
            <a:extLst>
              <a:ext uri="{FF2B5EF4-FFF2-40B4-BE49-F238E27FC236}">
                <a16:creationId xmlns:a16="http://schemas.microsoft.com/office/drawing/2014/main" id="{799B1BFC-4628-A076-DDE1-75F8DC9C423B}"/>
              </a:ext>
            </a:extLst>
          </p:cNvPr>
          <p:cNvSpPr>
            <a:spLocks noGrp="1"/>
          </p:cNvSpPr>
          <p:nvPr>
            <p:ph idx="1"/>
          </p:nvPr>
        </p:nvSpPr>
        <p:spPr/>
        <p:txBody>
          <a:bodyPr/>
          <a:lstStyle/>
          <a:p>
            <a:pPr marL="514350" indent="-514350">
              <a:buFont typeface="+mj-lt"/>
              <a:buAutoNum type="arabicPeriod"/>
            </a:pPr>
            <a:r>
              <a:rPr lang="en-US"/>
              <a:t>Introduction &amp; Problem Statement</a:t>
            </a:r>
          </a:p>
          <a:p>
            <a:pPr marL="514350" indent="-514350">
              <a:buFont typeface="+mj-lt"/>
              <a:buAutoNum type="arabicPeriod"/>
            </a:pPr>
            <a:r>
              <a:rPr lang="en-US">
                <a:solidFill>
                  <a:srgbClr val="FF0000"/>
                </a:solidFill>
              </a:rPr>
              <a:t>Data Preparation</a:t>
            </a:r>
          </a:p>
          <a:p>
            <a:pPr marL="514350" indent="-514350">
              <a:buFont typeface="+mj-lt"/>
              <a:buAutoNum type="arabicPeriod"/>
            </a:pPr>
            <a:r>
              <a:rPr lang="en-US"/>
              <a:t>Exploratory Data Analysis</a:t>
            </a:r>
          </a:p>
          <a:p>
            <a:pPr marL="514350" indent="-514350">
              <a:buFont typeface="+mj-lt"/>
              <a:buAutoNum type="arabicPeriod"/>
            </a:pPr>
            <a:r>
              <a:rPr lang="en-US">
                <a:solidFill>
                  <a:srgbClr val="FF0000"/>
                </a:solidFill>
              </a:rPr>
              <a:t>Data Preprocessing</a:t>
            </a:r>
          </a:p>
          <a:p>
            <a:pPr marL="514350" indent="-514350">
              <a:buFont typeface="+mj-lt"/>
              <a:buAutoNum type="arabicPeriod"/>
            </a:pPr>
            <a:r>
              <a:rPr lang="en-US"/>
              <a:t>Modeling &amp; Results</a:t>
            </a:r>
          </a:p>
          <a:p>
            <a:pPr marL="514350" indent="-514350">
              <a:buFont typeface="+mj-lt"/>
              <a:buAutoNum type="arabicPeriod"/>
            </a:pPr>
            <a:r>
              <a:rPr lang="en-US">
                <a:solidFill>
                  <a:srgbClr val="FF0000"/>
                </a:solidFill>
              </a:rPr>
              <a:t>Demo</a:t>
            </a:r>
          </a:p>
          <a:p>
            <a:endParaRPr lang="en-US"/>
          </a:p>
        </p:txBody>
      </p:sp>
    </p:spTree>
    <p:extLst>
      <p:ext uri="{BB962C8B-B14F-4D97-AF65-F5344CB8AC3E}">
        <p14:creationId xmlns:p14="http://schemas.microsoft.com/office/powerpoint/2010/main" val="219100543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A5E1E-8CE6-017F-A5BF-E0376815AF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2727F2-2EAD-B9C5-CF38-3E652FD512AC}"/>
              </a:ext>
            </a:extLst>
          </p:cNvPr>
          <p:cNvSpPr>
            <a:spLocks noGrp="1"/>
          </p:cNvSpPr>
          <p:nvPr>
            <p:ph type="title"/>
          </p:nvPr>
        </p:nvSpPr>
        <p:spPr/>
        <p:txBody>
          <a:bodyPr/>
          <a:lstStyle/>
          <a:p>
            <a:r>
              <a:rPr lang="en-US"/>
              <a:t>Data Preparation</a:t>
            </a:r>
          </a:p>
        </p:txBody>
      </p:sp>
      <p:sp>
        <p:nvSpPr>
          <p:cNvPr id="3" name="Content Placeholder 2">
            <a:extLst>
              <a:ext uri="{FF2B5EF4-FFF2-40B4-BE49-F238E27FC236}">
                <a16:creationId xmlns:a16="http://schemas.microsoft.com/office/drawing/2014/main" id="{39415AF2-2EA0-E606-51E8-7F218CFC759C}"/>
              </a:ext>
            </a:extLst>
          </p:cNvPr>
          <p:cNvSpPr>
            <a:spLocks noGrp="1"/>
          </p:cNvSpPr>
          <p:nvPr>
            <p:ph sz="half" idx="1"/>
          </p:nvPr>
        </p:nvSpPr>
        <p:spPr/>
        <p:txBody>
          <a:bodyPr/>
          <a:lstStyle/>
          <a:p>
            <a:r>
              <a:rPr lang="en-US"/>
              <a:t>Samples: </a:t>
            </a:r>
            <a:r>
              <a:rPr lang="en-US">
                <a:solidFill>
                  <a:schemeClr val="tx1"/>
                </a:solidFill>
                <a:highlight>
                  <a:srgbClr val="00FFFF"/>
                </a:highlight>
              </a:rPr>
              <a:t>1,231</a:t>
            </a:r>
            <a:r>
              <a:rPr lang="en-US"/>
              <a:t> RNA-Seq samples (</a:t>
            </a:r>
            <a:r>
              <a:rPr lang="en-US">
                <a:solidFill>
                  <a:schemeClr val="tx1"/>
                </a:solidFill>
                <a:highlight>
                  <a:srgbClr val="FFFF00"/>
                </a:highlight>
              </a:rPr>
              <a:t>1,095 patients</a:t>
            </a:r>
            <a:r>
              <a:rPr lang="en-US"/>
              <a:t>)</a:t>
            </a:r>
          </a:p>
        </p:txBody>
      </p:sp>
      <p:pic>
        <p:nvPicPr>
          <p:cNvPr id="8" name="Content Placeholder 7">
            <a:extLst>
              <a:ext uri="{FF2B5EF4-FFF2-40B4-BE49-F238E27FC236}">
                <a16:creationId xmlns:a16="http://schemas.microsoft.com/office/drawing/2014/main" id="{EDC8A2E5-9165-3E4E-ABB0-452D89AFDD23}"/>
              </a:ext>
            </a:extLst>
          </p:cNvPr>
          <p:cNvPicPr>
            <a:picLocks noGrp="1" noChangeAspect="1"/>
          </p:cNvPicPr>
          <p:nvPr>
            <p:ph sz="half" idx="2"/>
          </p:nvPr>
        </p:nvPicPr>
        <p:blipFill>
          <a:blip r:embed="rId2"/>
          <a:stretch>
            <a:fillRect/>
          </a:stretch>
        </p:blipFill>
        <p:spPr bwMode="auto">
          <a:xfrm>
            <a:off x="6197600" y="2394217"/>
            <a:ext cx="5384800" cy="293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171627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998AF-870E-7C7A-8B45-CFCF2E00233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7A07806-1253-C8A4-8A56-4305CB9CC6D3}"/>
              </a:ext>
            </a:extLst>
          </p:cNvPr>
          <p:cNvSpPr>
            <a:spLocks noGrp="1"/>
          </p:cNvSpPr>
          <p:nvPr>
            <p:ph type="title"/>
          </p:nvPr>
        </p:nvSpPr>
        <p:spPr/>
        <p:txBody>
          <a:bodyPr/>
          <a:lstStyle/>
          <a:p>
            <a:r>
              <a:rPr lang="en-US"/>
              <a:t>Data Preparation</a:t>
            </a:r>
          </a:p>
        </p:txBody>
      </p:sp>
      <p:sp>
        <p:nvSpPr>
          <p:cNvPr id="13" name="Content Placeholder 12">
            <a:extLst>
              <a:ext uri="{FF2B5EF4-FFF2-40B4-BE49-F238E27FC236}">
                <a16:creationId xmlns:a16="http://schemas.microsoft.com/office/drawing/2014/main" id="{049D542A-1532-A18A-CA1A-3B195557FFB5}"/>
              </a:ext>
            </a:extLst>
          </p:cNvPr>
          <p:cNvSpPr>
            <a:spLocks noGrp="1"/>
          </p:cNvSpPr>
          <p:nvPr>
            <p:ph idx="1"/>
          </p:nvPr>
        </p:nvSpPr>
        <p:spPr/>
        <p:txBody>
          <a:bodyPr/>
          <a:lstStyle/>
          <a:p>
            <a:r>
              <a:rPr lang="en-US"/>
              <a:t>Gene Expression Data – Preparation:</a:t>
            </a:r>
          </a:p>
          <a:p>
            <a:pPr lvl="1"/>
            <a:r>
              <a:rPr lang="en-US">
                <a:solidFill>
                  <a:schemeClr val="bg1"/>
                </a:solidFill>
              </a:rPr>
              <a:t>gdc_manifest.2025-10-21.083705.txt</a:t>
            </a:r>
          </a:p>
          <a:p>
            <a:r>
              <a:rPr lang="en-US"/>
              <a:t>Task 1 - Annotate Preparation:</a:t>
            </a:r>
          </a:p>
          <a:p>
            <a:pPr lvl="1"/>
            <a:r>
              <a:rPr lang="en-US">
                <a:solidFill>
                  <a:schemeClr val="bg1"/>
                </a:solidFill>
              </a:rPr>
              <a:t>clinical.cart.2025-10-21.json</a:t>
            </a:r>
          </a:p>
          <a:p>
            <a:r>
              <a:rPr lang="en-US"/>
              <a:t>Task 2, 3 - Annotate </a:t>
            </a:r>
            <a:r>
              <a:rPr lang="en-US" err="1"/>
              <a:t>Prepapation</a:t>
            </a:r>
            <a:endParaRPr lang="en-US"/>
          </a:p>
          <a:p>
            <a:pPr lvl="1"/>
            <a:r>
              <a:rPr lang="en-US">
                <a:solidFill>
                  <a:schemeClr val="bg1"/>
                </a:solidFill>
              </a:rPr>
              <a:t>gdc_sample_sheet.2025-10-21.tsv</a:t>
            </a:r>
          </a:p>
        </p:txBody>
      </p:sp>
    </p:spTree>
    <p:extLst>
      <p:ext uri="{BB962C8B-B14F-4D97-AF65-F5344CB8AC3E}">
        <p14:creationId xmlns:p14="http://schemas.microsoft.com/office/powerpoint/2010/main" val="397391337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10983-799A-BA11-682F-5EB4F159EB5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FB209B2-23F8-99FB-55A2-6DAB982473E6}"/>
              </a:ext>
            </a:extLst>
          </p:cNvPr>
          <p:cNvSpPr>
            <a:spLocks noGrp="1"/>
          </p:cNvSpPr>
          <p:nvPr>
            <p:ph type="title"/>
          </p:nvPr>
        </p:nvSpPr>
        <p:spPr/>
        <p:txBody>
          <a:bodyPr/>
          <a:lstStyle/>
          <a:p>
            <a:r>
              <a:rPr lang="en-US"/>
              <a:t>Data Preparation</a:t>
            </a:r>
          </a:p>
        </p:txBody>
      </p:sp>
      <p:sp>
        <p:nvSpPr>
          <p:cNvPr id="13" name="Content Placeholder 12">
            <a:extLst>
              <a:ext uri="{FF2B5EF4-FFF2-40B4-BE49-F238E27FC236}">
                <a16:creationId xmlns:a16="http://schemas.microsoft.com/office/drawing/2014/main" id="{7ABCE539-A713-44B7-0B20-4F6564120F61}"/>
              </a:ext>
            </a:extLst>
          </p:cNvPr>
          <p:cNvSpPr>
            <a:spLocks noGrp="1"/>
          </p:cNvSpPr>
          <p:nvPr>
            <p:ph idx="1"/>
          </p:nvPr>
        </p:nvSpPr>
        <p:spPr/>
        <p:txBody>
          <a:bodyPr/>
          <a:lstStyle/>
          <a:p>
            <a:r>
              <a:rPr lang="en-US"/>
              <a:t>Gene Expression Data – Preparation:</a:t>
            </a:r>
          </a:p>
          <a:p>
            <a:pPr lvl="1"/>
            <a:r>
              <a:rPr lang="en-US">
                <a:solidFill>
                  <a:srgbClr val="FF0000"/>
                </a:solidFill>
              </a:rPr>
              <a:t>gdc_manifest.2025-10-21.083705.txt</a:t>
            </a:r>
          </a:p>
          <a:p>
            <a:r>
              <a:rPr lang="en-US"/>
              <a:t>Task 1 - Annotate Preparation:</a:t>
            </a:r>
          </a:p>
          <a:p>
            <a:pPr lvl="1"/>
            <a:r>
              <a:rPr lang="en-US">
                <a:solidFill>
                  <a:schemeClr val="bg1"/>
                </a:solidFill>
              </a:rPr>
              <a:t>clinical.cart.2025-10-21.json</a:t>
            </a:r>
          </a:p>
          <a:p>
            <a:r>
              <a:rPr lang="en-US"/>
              <a:t>Task 2, 3 - Annotate </a:t>
            </a:r>
            <a:r>
              <a:rPr lang="en-US" err="1"/>
              <a:t>Prepapation</a:t>
            </a:r>
            <a:endParaRPr lang="en-US"/>
          </a:p>
          <a:p>
            <a:pPr lvl="1"/>
            <a:r>
              <a:rPr lang="en-US">
                <a:solidFill>
                  <a:schemeClr val="bg1"/>
                </a:solidFill>
              </a:rPr>
              <a:t>gdc_sample_sheet.2025-10-21.tsv</a:t>
            </a:r>
          </a:p>
        </p:txBody>
      </p:sp>
    </p:spTree>
    <p:extLst>
      <p:ext uri="{BB962C8B-B14F-4D97-AF65-F5344CB8AC3E}">
        <p14:creationId xmlns:p14="http://schemas.microsoft.com/office/powerpoint/2010/main" val="142406829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B99CB-E8FF-C7F1-9CDB-7C3B9335C33E}"/>
              </a:ext>
            </a:extLst>
          </p:cNvPr>
          <p:cNvSpPr>
            <a:spLocks noGrp="1"/>
          </p:cNvSpPr>
          <p:nvPr>
            <p:ph type="title"/>
          </p:nvPr>
        </p:nvSpPr>
        <p:spPr/>
        <p:txBody>
          <a:bodyPr/>
          <a:lstStyle/>
          <a:p>
            <a:r>
              <a:rPr lang="en-US"/>
              <a:t>Data Preparation</a:t>
            </a:r>
          </a:p>
        </p:txBody>
      </p:sp>
      <p:sp>
        <p:nvSpPr>
          <p:cNvPr id="6" name="Content Placeholder 5">
            <a:extLst>
              <a:ext uri="{FF2B5EF4-FFF2-40B4-BE49-F238E27FC236}">
                <a16:creationId xmlns:a16="http://schemas.microsoft.com/office/drawing/2014/main" id="{B2FC05BA-E5F8-B5F4-4FAF-23DABE825197}"/>
              </a:ext>
            </a:extLst>
          </p:cNvPr>
          <p:cNvSpPr>
            <a:spLocks noGrp="1"/>
          </p:cNvSpPr>
          <p:nvPr>
            <p:ph idx="1"/>
          </p:nvPr>
        </p:nvSpPr>
        <p:spPr/>
        <p:txBody>
          <a:bodyPr/>
          <a:lstStyle/>
          <a:p>
            <a:r>
              <a:rPr lang="en-US"/>
              <a:t>gdc_manifest.2025-10-21.083705.txt</a:t>
            </a:r>
          </a:p>
          <a:p>
            <a:endParaRPr lang="en-US"/>
          </a:p>
        </p:txBody>
      </p:sp>
      <p:pic>
        <p:nvPicPr>
          <p:cNvPr id="7" name="Picture 6">
            <a:extLst>
              <a:ext uri="{FF2B5EF4-FFF2-40B4-BE49-F238E27FC236}">
                <a16:creationId xmlns:a16="http://schemas.microsoft.com/office/drawing/2014/main" id="{DBEC66AE-3D46-5ABA-30C4-5CE378AD5D2E}"/>
              </a:ext>
            </a:extLst>
          </p:cNvPr>
          <p:cNvPicPr>
            <a:picLocks noChangeAspect="1"/>
          </p:cNvPicPr>
          <p:nvPr/>
        </p:nvPicPr>
        <p:blipFill>
          <a:blip r:embed="rId2"/>
          <a:stretch>
            <a:fillRect/>
          </a:stretch>
        </p:blipFill>
        <p:spPr>
          <a:xfrm>
            <a:off x="609124" y="2432700"/>
            <a:ext cx="10973751" cy="3042168"/>
          </a:xfrm>
          <a:prstGeom prst="rect">
            <a:avLst/>
          </a:prstGeom>
        </p:spPr>
      </p:pic>
    </p:spTree>
    <p:extLst>
      <p:ext uri="{BB962C8B-B14F-4D97-AF65-F5344CB8AC3E}">
        <p14:creationId xmlns:p14="http://schemas.microsoft.com/office/powerpoint/2010/main" val="11801815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23F1B-F6FE-3F0E-CEE1-FADCE9A4F6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68C04-C09B-92FB-059D-2509B6BE0092}"/>
              </a:ext>
            </a:extLst>
          </p:cNvPr>
          <p:cNvSpPr>
            <a:spLocks noGrp="1"/>
          </p:cNvSpPr>
          <p:nvPr>
            <p:ph type="title"/>
          </p:nvPr>
        </p:nvSpPr>
        <p:spPr/>
        <p:txBody>
          <a:bodyPr/>
          <a:lstStyle/>
          <a:p>
            <a:r>
              <a:rPr lang="en-US"/>
              <a:t>Data Preparation</a:t>
            </a:r>
          </a:p>
        </p:txBody>
      </p:sp>
      <p:sp>
        <p:nvSpPr>
          <p:cNvPr id="6" name="Content Placeholder 5">
            <a:extLst>
              <a:ext uri="{FF2B5EF4-FFF2-40B4-BE49-F238E27FC236}">
                <a16:creationId xmlns:a16="http://schemas.microsoft.com/office/drawing/2014/main" id="{7184D152-1D24-5E81-9887-916D9F623798}"/>
              </a:ext>
            </a:extLst>
          </p:cNvPr>
          <p:cNvSpPr>
            <a:spLocks noGrp="1"/>
          </p:cNvSpPr>
          <p:nvPr>
            <p:ph idx="1"/>
          </p:nvPr>
        </p:nvSpPr>
        <p:spPr/>
        <p:txBody>
          <a:bodyPr/>
          <a:lstStyle/>
          <a:p>
            <a:r>
              <a:rPr lang="en-US"/>
              <a:t>c763a483-415e-4cb4-9cdf-4e6c31e8a9c9.rna_seq.augmented_star_gene_counts.tsv</a:t>
            </a:r>
          </a:p>
          <a:p>
            <a:endParaRPr lang="en-US" sz="2000"/>
          </a:p>
        </p:txBody>
      </p:sp>
      <p:pic>
        <p:nvPicPr>
          <p:cNvPr id="3" name="Picture 2">
            <a:extLst>
              <a:ext uri="{FF2B5EF4-FFF2-40B4-BE49-F238E27FC236}">
                <a16:creationId xmlns:a16="http://schemas.microsoft.com/office/drawing/2014/main" id="{B932FBC1-01EE-E2D9-0FDF-89108FB673A3}"/>
              </a:ext>
            </a:extLst>
          </p:cNvPr>
          <p:cNvPicPr>
            <a:picLocks noChangeAspect="1"/>
          </p:cNvPicPr>
          <p:nvPr/>
        </p:nvPicPr>
        <p:blipFill>
          <a:blip r:embed="rId2"/>
          <a:stretch>
            <a:fillRect/>
          </a:stretch>
        </p:blipFill>
        <p:spPr>
          <a:xfrm>
            <a:off x="810310" y="2573557"/>
            <a:ext cx="10571380" cy="3523793"/>
          </a:xfrm>
          <a:prstGeom prst="rect">
            <a:avLst/>
          </a:prstGeom>
        </p:spPr>
      </p:pic>
    </p:spTree>
    <p:extLst>
      <p:ext uri="{BB962C8B-B14F-4D97-AF65-F5344CB8AC3E}">
        <p14:creationId xmlns:p14="http://schemas.microsoft.com/office/powerpoint/2010/main" val="313880414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C19E4-D600-6EC2-2ACD-59438D6A391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1FCB985-6E00-B1B1-9F34-081A09FE26EF}"/>
              </a:ext>
            </a:extLst>
          </p:cNvPr>
          <p:cNvSpPr>
            <a:spLocks noGrp="1"/>
          </p:cNvSpPr>
          <p:nvPr>
            <p:ph type="title"/>
          </p:nvPr>
        </p:nvSpPr>
        <p:spPr/>
        <p:txBody>
          <a:bodyPr/>
          <a:lstStyle/>
          <a:p>
            <a:r>
              <a:rPr lang="en-US"/>
              <a:t>Data Preparation</a:t>
            </a:r>
          </a:p>
        </p:txBody>
      </p:sp>
      <p:sp>
        <p:nvSpPr>
          <p:cNvPr id="13" name="Content Placeholder 12">
            <a:extLst>
              <a:ext uri="{FF2B5EF4-FFF2-40B4-BE49-F238E27FC236}">
                <a16:creationId xmlns:a16="http://schemas.microsoft.com/office/drawing/2014/main" id="{33339343-D946-4667-0805-3E58158574B2}"/>
              </a:ext>
            </a:extLst>
          </p:cNvPr>
          <p:cNvSpPr>
            <a:spLocks noGrp="1"/>
          </p:cNvSpPr>
          <p:nvPr>
            <p:ph idx="1"/>
          </p:nvPr>
        </p:nvSpPr>
        <p:spPr/>
        <p:txBody>
          <a:bodyPr/>
          <a:lstStyle/>
          <a:p>
            <a:r>
              <a:rPr lang="en-US"/>
              <a:t>Gene Expression Data – Preparation:</a:t>
            </a:r>
          </a:p>
          <a:p>
            <a:pPr lvl="1"/>
            <a:r>
              <a:rPr lang="en-US">
                <a:solidFill>
                  <a:srgbClr val="FF0000"/>
                </a:solidFill>
              </a:rPr>
              <a:t>gdc_manifest.2025-10-21.083705.txt</a:t>
            </a:r>
          </a:p>
          <a:p>
            <a:r>
              <a:rPr lang="en-US"/>
              <a:t>Task 1 - Annotate Preparation:</a:t>
            </a:r>
          </a:p>
          <a:p>
            <a:pPr lvl="1"/>
            <a:r>
              <a:rPr lang="en-US">
                <a:solidFill>
                  <a:srgbClr val="FF0000"/>
                </a:solidFill>
              </a:rPr>
              <a:t>gdc_sample_sheet.2025-10-21.tsv</a:t>
            </a:r>
          </a:p>
          <a:p>
            <a:r>
              <a:rPr lang="en-US"/>
              <a:t>Task 2, 3 - Annotate </a:t>
            </a:r>
            <a:r>
              <a:rPr lang="en-US" err="1"/>
              <a:t>Prepapation</a:t>
            </a:r>
            <a:endParaRPr lang="en-US"/>
          </a:p>
          <a:p>
            <a:pPr lvl="1"/>
            <a:r>
              <a:rPr lang="en-US">
                <a:solidFill>
                  <a:schemeClr val="bg1"/>
                </a:solidFill>
              </a:rPr>
              <a:t>clinical.cart.2025-10-21.json</a:t>
            </a:r>
          </a:p>
        </p:txBody>
      </p:sp>
    </p:spTree>
    <p:extLst>
      <p:ext uri="{BB962C8B-B14F-4D97-AF65-F5344CB8AC3E}">
        <p14:creationId xmlns:p14="http://schemas.microsoft.com/office/powerpoint/2010/main" val="167464567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75E8E-5A55-F0A4-13FC-CB4B5A18046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1E32462-85E6-E311-E07F-7CB395939F89}"/>
              </a:ext>
            </a:extLst>
          </p:cNvPr>
          <p:cNvSpPr>
            <a:spLocks noGrp="1"/>
          </p:cNvSpPr>
          <p:nvPr>
            <p:ph type="title"/>
          </p:nvPr>
        </p:nvSpPr>
        <p:spPr/>
        <p:txBody>
          <a:bodyPr/>
          <a:lstStyle/>
          <a:p>
            <a:r>
              <a:rPr lang="en-US"/>
              <a:t>Data Preparation</a:t>
            </a:r>
          </a:p>
        </p:txBody>
      </p:sp>
      <p:pic>
        <p:nvPicPr>
          <p:cNvPr id="12" name="Content Placeholder 11">
            <a:extLst>
              <a:ext uri="{FF2B5EF4-FFF2-40B4-BE49-F238E27FC236}">
                <a16:creationId xmlns:a16="http://schemas.microsoft.com/office/drawing/2014/main" id="{C1E6F533-ABC5-6E18-AB1B-A81DABBB881C}"/>
              </a:ext>
            </a:extLst>
          </p:cNvPr>
          <p:cNvPicPr>
            <a:picLocks noGrp="1" noChangeAspect="1"/>
          </p:cNvPicPr>
          <p:nvPr>
            <p:ph idx="1"/>
          </p:nvPr>
        </p:nvPicPr>
        <p:blipFill>
          <a:blip r:embed="rId2"/>
          <a:stretch>
            <a:fillRect/>
          </a:stretch>
        </p:blipFill>
        <p:spPr bwMode="auto">
          <a:xfrm>
            <a:off x="652612" y="1600200"/>
            <a:ext cx="1088677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38461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FA906-EAD4-8085-67DB-7EB73A56A8B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98A9F84-D530-EF47-74EA-B196F3CCC335}"/>
              </a:ext>
            </a:extLst>
          </p:cNvPr>
          <p:cNvSpPr>
            <a:spLocks noGrp="1"/>
          </p:cNvSpPr>
          <p:nvPr>
            <p:ph type="title"/>
          </p:nvPr>
        </p:nvSpPr>
        <p:spPr/>
        <p:txBody>
          <a:bodyPr/>
          <a:lstStyle/>
          <a:p>
            <a:r>
              <a:rPr lang="en-US"/>
              <a:t>Data Preparation</a:t>
            </a:r>
          </a:p>
        </p:txBody>
      </p:sp>
      <p:sp>
        <p:nvSpPr>
          <p:cNvPr id="13" name="Content Placeholder 12">
            <a:extLst>
              <a:ext uri="{FF2B5EF4-FFF2-40B4-BE49-F238E27FC236}">
                <a16:creationId xmlns:a16="http://schemas.microsoft.com/office/drawing/2014/main" id="{C22650F7-C73B-D7ED-F416-5E6491D45A82}"/>
              </a:ext>
            </a:extLst>
          </p:cNvPr>
          <p:cNvSpPr>
            <a:spLocks noGrp="1"/>
          </p:cNvSpPr>
          <p:nvPr>
            <p:ph idx="1"/>
          </p:nvPr>
        </p:nvSpPr>
        <p:spPr/>
        <p:txBody>
          <a:bodyPr/>
          <a:lstStyle/>
          <a:p>
            <a:r>
              <a:rPr lang="en-US"/>
              <a:t>Gene Expression Data – Preparation:</a:t>
            </a:r>
          </a:p>
          <a:p>
            <a:pPr lvl="1"/>
            <a:r>
              <a:rPr lang="en-US">
                <a:solidFill>
                  <a:srgbClr val="FF0000"/>
                </a:solidFill>
              </a:rPr>
              <a:t>gdc_manifest.2025-10-21.083705.txt</a:t>
            </a:r>
          </a:p>
          <a:p>
            <a:r>
              <a:rPr lang="en-US"/>
              <a:t>Task 1 - Annotate Preparation:</a:t>
            </a:r>
          </a:p>
          <a:p>
            <a:pPr lvl="1"/>
            <a:r>
              <a:rPr lang="en-US">
                <a:solidFill>
                  <a:srgbClr val="FF0000"/>
                </a:solidFill>
              </a:rPr>
              <a:t>gdc_sample_sheet.2025-10-21.tsv</a:t>
            </a:r>
          </a:p>
          <a:p>
            <a:r>
              <a:rPr lang="en-US"/>
              <a:t>Task 2, 3 - Annotate </a:t>
            </a:r>
            <a:r>
              <a:rPr lang="en-US" err="1"/>
              <a:t>Prepapation</a:t>
            </a:r>
            <a:endParaRPr lang="en-US"/>
          </a:p>
          <a:p>
            <a:pPr lvl="1"/>
            <a:r>
              <a:rPr lang="en-US">
                <a:solidFill>
                  <a:srgbClr val="FF0000"/>
                </a:solidFill>
              </a:rPr>
              <a:t>clinical.cart.2025-10-21.json</a:t>
            </a:r>
          </a:p>
        </p:txBody>
      </p:sp>
    </p:spTree>
    <p:extLst>
      <p:ext uri="{BB962C8B-B14F-4D97-AF65-F5344CB8AC3E}">
        <p14:creationId xmlns:p14="http://schemas.microsoft.com/office/powerpoint/2010/main" val="76698540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81FF7-C1ED-369F-9769-30FF777F107E}"/>
              </a:ext>
            </a:extLst>
          </p:cNvPr>
          <p:cNvSpPr>
            <a:spLocks noGrp="1"/>
          </p:cNvSpPr>
          <p:nvPr>
            <p:ph type="title"/>
          </p:nvPr>
        </p:nvSpPr>
        <p:spPr/>
        <p:txBody>
          <a:bodyPr/>
          <a:lstStyle/>
          <a:p>
            <a:r>
              <a:rPr lang="en-US"/>
              <a:t>Data Preparation</a:t>
            </a:r>
          </a:p>
        </p:txBody>
      </p:sp>
      <p:pic>
        <p:nvPicPr>
          <p:cNvPr id="5" name="Content Placeholder 4">
            <a:extLst>
              <a:ext uri="{FF2B5EF4-FFF2-40B4-BE49-F238E27FC236}">
                <a16:creationId xmlns:a16="http://schemas.microsoft.com/office/drawing/2014/main" id="{4EBB9373-9F52-C2EE-6756-CBD245A7F09C}"/>
              </a:ext>
            </a:extLst>
          </p:cNvPr>
          <p:cNvPicPr>
            <a:picLocks noGrp="1" noChangeAspect="1"/>
          </p:cNvPicPr>
          <p:nvPr>
            <p:ph idx="1"/>
          </p:nvPr>
        </p:nvPicPr>
        <p:blipFill>
          <a:blip r:embed="rId2"/>
          <a:stretch>
            <a:fillRect/>
          </a:stretch>
        </p:blipFill>
        <p:spPr bwMode="auto">
          <a:xfrm>
            <a:off x="1462762" y="1600200"/>
            <a:ext cx="926647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60094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5D4F45-CB03-FD6F-F5CF-4A78AB2810CA}"/>
              </a:ext>
            </a:extLst>
          </p:cNvPr>
          <p:cNvSpPr>
            <a:spLocks noGrp="1"/>
          </p:cNvSpPr>
          <p:nvPr>
            <p:ph type="title"/>
          </p:nvPr>
        </p:nvSpPr>
        <p:spPr/>
        <p:txBody>
          <a:bodyPr/>
          <a:lstStyle/>
          <a:p>
            <a:r>
              <a:rPr lang="en-US"/>
              <a:t>Data Preparation</a:t>
            </a:r>
          </a:p>
        </p:txBody>
      </p:sp>
      <p:pic>
        <p:nvPicPr>
          <p:cNvPr id="8" name="Content Placeholder 7">
            <a:extLst>
              <a:ext uri="{FF2B5EF4-FFF2-40B4-BE49-F238E27FC236}">
                <a16:creationId xmlns:a16="http://schemas.microsoft.com/office/drawing/2014/main" id="{26DCA138-DAD9-21B3-A9E7-A49EF6EBA03F}"/>
              </a:ext>
            </a:extLst>
          </p:cNvPr>
          <p:cNvPicPr>
            <a:picLocks noGrp="1" noChangeAspect="1"/>
          </p:cNvPicPr>
          <p:nvPr>
            <p:ph sz="half" idx="1"/>
          </p:nvPr>
        </p:nvPicPr>
        <p:blipFill>
          <a:blip r:embed="rId2"/>
          <a:stretch>
            <a:fillRect/>
          </a:stretch>
        </p:blipFill>
        <p:spPr bwMode="auto">
          <a:xfrm>
            <a:off x="1511050" y="2491390"/>
            <a:ext cx="3581900" cy="274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9">
            <a:extLst>
              <a:ext uri="{FF2B5EF4-FFF2-40B4-BE49-F238E27FC236}">
                <a16:creationId xmlns:a16="http://schemas.microsoft.com/office/drawing/2014/main" id="{09FE8444-C2DD-59F6-E9D7-B05F6CE80BBC}"/>
              </a:ext>
            </a:extLst>
          </p:cNvPr>
          <p:cNvPicPr>
            <a:picLocks noGrp="1" noChangeAspect="1"/>
          </p:cNvPicPr>
          <p:nvPr>
            <p:ph sz="half" idx="2"/>
          </p:nvPr>
        </p:nvPicPr>
        <p:blipFill>
          <a:blip r:embed="rId3"/>
          <a:stretch>
            <a:fillRect/>
          </a:stretch>
        </p:blipFill>
        <p:spPr bwMode="auto">
          <a:xfrm>
            <a:off x="6197600" y="2310135"/>
            <a:ext cx="5384800" cy="3106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218258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C8BEF-C52D-3B1A-6BAA-8FDA6160924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5F6AE4F-821F-5572-20F3-5056A9C83B24}"/>
              </a:ext>
            </a:extLst>
          </p:cNvPr>
          <p:cNvSpPr>
            <a:spLocks noGrp="1"/>
          </p:cNvSpPr>
          <p:nvPr>
            <p:ph type="title"/>
          </p:nvPr>
        </p:nvSpPr>
        <p:spPr/>
        <p:txBody>
          <a:bodyPr/>
          <a:lstStyle/>
          <a:p>
            <a:r>
              <a:rPr lang="en-US"/>
              <a:t>Table of Content</a:t>
            </a:r>
          </a:p>
        </p:txBody>
      </p:sp>
      <p:sp>
        <p:nvSpPr>
          <p:cNvPr id="6" name="Content Placeholder 5">
            <a:extLst>
              <a:ext uri="{FF2B5EF4-FFF2-40B4-BE49-F238E27FC236}">
                <a16:creationId xmlns:a16="http://schemas.microsoft.com/office/drawing/2014/main" id="{662023D9-B16A-96C3-A5C7-A6A0B54ADA61}"/>
              </a:ext>
            </a:extLst>
          </p:cNvPr>
          <p:cNvSpPr>
            <a:spLocks noGrp="1"/>
          </p:cNvSpPr>
          <p:nvPr>
            <p:ph idx="1"/>
          </p:nvPr>
        </p:nvSpPr>
        <p:spPr/>
        <p:txBody>
          <a:bodyPr/>
          <a:lstStyle/>
          <a:p>
            <a:pPr marL="514350" indent="-514350">
              <a:buFont typeface="+mj-lt"/>
              <a:buAutoNum type="arabicPeriod"/>
            </a:pPr>
            <a:r>
              <a:rPr lang="en-US">
                <a:solidFill>
                  <a:schemeClr val="tx1"/>
                </a:solidFill>
                <a:highlight>
                  <a:srgbClr val="00FFFF"/>
                </a:highlight>
              </a:rPr>
              <a:t>Introduction &amp; Problem Statement</a:t>
            </a:r>
          </a:p>
          <a:p>
            <a:pPr marL="514350" indent="-514350">
              <a:buFont typeface="+mj-lt"/>
              <a:buAutoNum type="arabicPeriod"/>
            </a:pPr>
            <a:r>
              <a:rPr lang="en-US">
                <a:solidFill>
                  <a:srgbClr val="FF0000"/>
                </a:solidFill>
              </a:rPr>
              <a:t>Data Preparation</a:t>
            </a:r>
          </a:p>
          <a:p>
            <a:pPr marL="514350" indent="-514350">
              <a:buFont typeface="+mj-lt"/>
              <a:buAutoNum type="arabicPeriod"/>
            </a:pPr>
            <a:r>
              <a:rPr lang="en-US"/>
              <a:t>Exploratory Data Analysis</a:t>
            </a:r>
          </a:p>
          <a:p>
            <a:pPr marL="514350" indent="-514350">
              <a:buFont typeface="+mj-lt"/>
              <a:buAutoNum type="arabicPeriod"/>
            </a:pPr>
            <a:r>
              <a:rPr lang="en-US">
                <a:solidFill>
                  <a:srgbClr val="FF0000"/>
                </a:solidFill>
              </a:rPr>
              <a:t>Data Preprocessing</a:t>
            </a:r>
          </a:p>
          <a:p>
            <a:pPr marL="514350" indent="-514350">
              <a:buFont typeface="+mj-lt"/>
              <a:buAutoNum type="arabicPeriod"/>
            </a:pPr>
            <a:r>
              <a:rPr lang="en-US"/>
              <a:t>Modeling &amp; Results</a:t>
            </a:r>
          </a:p>
          <a:p>
            <a:pPr marL="514350" indent="-514350">
              <a:buFont typeface="+mj-lt"/>
              <a:buAutoNum type="arabicPeriod"/>
            </a:pPr>
            <a:r>
              <a:rPr lang="en-US">
                <a:solidFill>
                  <a:srgbClr val="FF0000"/>
                </a:solidFill>
              </a:rPr>
              <a:t>Demo</a:t>
            </a:r>
            <a:endParaRPr lang="en-US"/>
          </a:p>
        </p:txBody>
      </p:sp>
    </p:spTree>
    <p:extLst>
      <p:ext uri="{BB962C8B-B14F-4D97-AF65-F5344CB8AC3E}">
        <p14:creationId xmlns:p14="http://schemas.microsoft.com/office/powerpoint/2010/main" val="130428302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20BC0-3BBF-AF9D-34BB-0441797FFF58}"/>
              </a:ext>
            </a:extLst>
          </p:cNvPr>
          <p:cNvSpPr>
            <a:spLocks noGrp="1"/>
          </p:cNvSpPr>
          <p:nvPr>
            <p:ph type="title"/>
          </p:nvPr>
        </p:nvSpPr>
        <p:spPr/>
        <p:txBody>
          <a:bodyPr/>
          <a:lstStyle/>
          <a:p>
            <a:r>
              <a:rPr lang="en-US"/>
              <a:t>Data Preparation</a:t>
            </a:r>
          </a:p>
        </p:txBody>
      </p:sp>
      <p:pic>
        <p:nvPicPr>
          <p:cNvPr id="5" name="Content Placeholder 4">
            <a:extLst>
              <a:ext uri="{FF2B5EF4-FFF2-40B4-BE49-F238E27FC236}">
                <a16:creationId xmlns:a16="http://schemas.microsoft.com/office/drawing/2014/main" id="{558A0CFB-4280-3AC5-0531-BD2ECB4C9B8C}"/>
              </a:ext>
            </a:extLst>
          </p:cNvPr>
          <p:cNvPicPr>
            <a:picLocks noGrp="1" noChangeAspect="1"/>
          </p:cNvPicPr>
          <p:nvPr>
            <p:ph sz="half" idx="1"/>
          </p:nvPr>
        </p:nvPicPr>
        <p:blipFill>
          <a:blip r:embed="rId2"/>
          <a:stretch>
            <a:fillRect/>
          </a:stretch>
        </p:blipFill>
        <p:spPr>
          <a:xfrm>
            <a:off x="1516062" y="2491581"/>
            <a:ext cx="3571875" cy="2743200"/>
          </a:xfrm>
          <a:prstGeom prst="rect">
            <a:avLst/>
          </a:prstGeom>
        </p:spPr>
      </p:pic>
      <p:pic>
        <p:nvPicPr>
          <p:cNvPr id="6" name="Content Placeholder 5">
            <a:extLst>
              <a:ext uri="{FF2B5EF4-FFF2-40B4-BE49-F238E27FC236}">
                <a16:creationId xmlns:a16="http://schemas.microsoft.com/office/drawing/2014/main" id="{E781F981-621C-2E3F-E494-0BCC7FE5AC27}"/>
              </a:ext>
            </a:extLst>
          </p:cNvPr>
          <p:cNvPicPr>
            <a:picLocks noGrp="1" noChangeAspect="1"/>
          </p:cNvPicPr>
          <p:nvPr>
            <p:ph sz="half" idx="2"/>
          </p:nvPr>
        </p:nvPicPr>
        <p:blipFill>
          <a:blip r:embed="rId3"/>
          <a:stretch>
            <a:fillRect/>
          </a:stretch>
        </p:blipFill>
        <p:spPr>
          <a:xfrm>
            <a:off x="6208712" y="2315369"/>
            <a:ext cx="5362575" cy="3095625"/>
          </a:xfrm>
          <a:prstGeom prst="rect">
            <a:avLst/>
          </a:prstGeom>
        </p:spPr>
      </p:pic>
    </p:spTree>
    <p:extLst>
      <p:ext uri="{BB962C8B-B14F-4D97-AF65-F5344CB8AC3E}">
        <p14:creationId xmlns:p14="http://schemas.microsoft.com/office/powerpoint/2010/main" val="329155246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9A61-A89F-E7A7-8DC8-BFCCE473E9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4EB8CA-548F-62D9-42FE-55BAA183B899}"/>
              </a:ext>
            </a:extLst>
          </p:cNvPr>
          <p:cNvSpPr>
            <a:spLocks noGrp="1"/>
          </p:cNvSpPr>
          <p:nvPr>
            <p:ph type="title"/>
          </p:nvPr>
        </p:nvSpPr>
        <p:spPr/>
        <p:txBody>
          <a:bodyPr/>
          <a:lstStyle/>
          <a:p>
            <a:r>
              <a:rPr lang="en-US"/>
              <a:t>Data Preparation</a:t>
            </a:r>
          </a:p>
        </p:txBody>
      </p:sp>
      <p:pic>
        <p:nvPicPr>
          <p:cNvPr id="9" name="Content Placeholder 8" descr="A diagram of a group of individuals&#10;&#10;AI-generated content may be incorrect.">
            <a:extLst>
              <a:ext uri="{FF2B5EF4-FFF2-40B4-BE49-F238E27FC236}">
                <a16:creationId xmlns:a16="http://schemas.microsoft.com/office/drawing/2014/main" id="{B08A1E1E-472A-BAEB-B931-561A5F2DBA04}"/>
              </a:ext>
            </a:extLst>
          </p:cNvPr>
          <p:cNvPicPr>
            <a:picLocks noGrp="1" noChangeAspect="1"/>
          </p:cNvPicPr>
          <p:nvPr>
            <p:ph sz="half" idx="1"/>
          </p:nvPr>
        </p:nvPicPr>
        <p:blipFill>
          <a:blip r:embed="rId2"/>
          <a:stretch>
            <a:fillRect/>
          </a:stretch>
        </p:blipFill>
        <p:spPr bwMode="auto">
          <a:xfrm>
            <a:off x="710453" y="1714376"/>
            <a:ext cx="5384800" cy="2661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9" descr="A diagram of a algorithm&#10;&#10;AI-generated content may be incorrect.">
            <a:extLst>
              <a:ext uri="{FF2B5EF4-FFF2-40B4-BE49-F238E27FC236}">
                <a16:creationId xmlns:a16="http://schemas.microsoft.com/office/drawing/2014/main" id="{CF4984AF-1A3E-0BEA-9761-6E6EDE2CCA74}"/>
              </a:ext>
            </a:extLst>
          </p:cNvPr>
          <p:cNvPicPr>
            <a:picLocks noGrp="1" noChangeAspect="1"/>
          </p:cNvPicPr>
          <p:nvPr>
            <p:ph sz="half" idx="2"/>
          </p:nvPr>
        </p:nvPicPr>
        <p:blipFill>
          <a:blip r:embed="rId3"/>
          <a:stretch>
            <a:fillRect/>
          </a:stretch>
        </p:blipFill>
        <p:spPr bwMode="auto">
          <a:xfrm>
            <a:off x="6098988" y="1715973"/>
            <a:ext cx="5384800" cy="257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746185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93233-FF33-ADA4-1E46-E2F800951B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6F7B11-294B-6478-BC68-50888E6EAEE8}"/>
              </a:ext>
            </a:extLst>
          </p:cNvPr>
          <p:cNvSpPr>
            <a:spLocks noGrp="1"/>
          </p:cNvSpPr>
          <p:nvPr>
            <p:ph type="title"/>
          </p:nvPr>
        </p:nvSpPr>
        <p:spPr/>
        <p:txBody>
          <a:bodyPr/>
          <a:lstStyle/>
          <a:p>
            <a:r>
              <a:rPr lang="en-US"/>
              <a:t>Data Preparation</a:t>
            </a:r>
          </a:p>
        </p:txBody>
      </p:sp>
      <p:pic>
        <p:nvPicPr>
          <p:cNvPr id="7" name="Content Placeholder 6">
            <a:extLst>
              <a:ext uri="{FF2B5EF4-FFF2-40B4-BE49-F238E27FC236}">
                <a16:creationId xmlns:a16="http://schemas.microsoft.com/office/drawing/2014/main" id="{F1A77545-A56D-2794-3F86-6051EDC4EE96}"/>
              </a:ext>
            </a:extLst>
          </p:cNvPr>
          <p:cNvPicPr>
            <a:picLocks noGrp="1" noChangeAspect="1"/>
          </p:cNvPicPr>
          <p:nvPr>
            <p:ph sz="half" idx="1"/>
          </p:nvPr>
        </p:nvPicPr>
        <p:blipFill>
          <a:blip r:embed="rId2"/>
          <a:stretch>
            <a:fillRect/>
          </a:stretch>
        </p:blipFill>
        <p:spPr bwMode="auto">
          <a:xfrm>
            <a:off x="351417" y="1601984"/>
            <a:ext cx="5384800" cy="393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Content Placeholder 7" descr="A diagram of a process&#10;&#10;AI-generated content may be incorrect.">
            <a:extLst>
              <a:ext uri="{FF2B5EF4-FFF2-40B4-BE49-F238E27FC236}">
                <a16:creationId xmlns:a16="http://schemas.microsoft.com/office/drawing/2014/main" id="{9D79D292-ADE4-E7CC-D15F-5615C5204B9E}"/>
              </a:ext>
            </a:extLst>
          </p:cNvPr>
          <p:cNvPicPr>
            <a:picLocks noGrp="1" noChangeAspect="1"/>
          </p:cNvPicPr>
          <p:nvPr>
            <p:ph sz="half" idx="2"/>
          </p:nvPr>
        </p:nvPicPr>
        <p:blipFill>
          <a:blip r:embed="rId3"/>
          <a:stretch>
            <a:fillRect/>
          </a:stretch>
        </p:blipFill>
        <p:spPr bwMode="auto">
          <a:xfrm>
            <a:off x="7449713" y="1313330"/>
            <a:ext cx="209168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712504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9ED5919-287F-5C8D-2836-FB3412C91E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628355-9D30-E08C-2741-08F01F7670A6}"/>
              </a:ext>
            </a:extLst>
          </p:cNvPr>
          <p:cNvSpPr>
            <a:spLocks noGrp="1"/>
          </p:cNvSpPr>
          <p:nvPr>
            <p:ph type="title"/>
          </p:nvPr>
        </p:nvSpPr>
        <p:spPr/>
        <p:txBody>
          <a:bodyPr/>
          <a:lstStyle/>
          <a:p>
            <a:r>
              <a:rPr lang="en-US"/>
              <a:t>Data Preparation</a:t>
            </a:r>
          </a:p>
        </p:txBody>
      </p:sp>
      <p:pic>
        <p:nvPicPr>
          <p:cNvPr id="9" name="Content Placeholder 8" descr="A screenshot of a computer&#10;&#10;AI-generated content may be incorrect.">
            <a:extLst>
              <a:ext uri="{FF2B5EF4-FFF2-40B4-BE49-F238E27FC236}">
                <a16:creationId xmlns:a16="http://schemas.microsoft.com/office/drawing/2014/main" id="{F25EA617-D5AD-2A8F-E7C4-FFC34A035C15}"/>
              </a:ext>
            </a:extLst>
          </p:cNvPr>
          <p:cNvPicPr>
            <a:picLocks noGrp="1" noChangeAspect="1"/>
          </p:cNvPicPr>
          <p:nvPr>
            <p:ph sz="half" idx="1"/>
          </p:nvPr>
        </p:nvPicPr>
        <p:blipFill>
          <a:blip r:embed="rId2"/>
          <a:stretch>
            <a:fillRect/>
          </a:stretch>
        </p:blipFill>
        <p:spPr bwMode="auto">
          <a:xfrm>
            <a:off x="358588" y="1717115"/>
            <a:ext cx="5384800" cy="163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a:extLst>
              <a:ext uri="{FF2B5EF4-FFF2-40B4-BE49-F238E27FC236}">
                <a16:creationId xmlns:a16="http://schemas.microsoft.com/office/drawing/2014/main" id="{A69D56DB-AC14-848A-A6CE-D7D4B2C94855}"/>
              </a:ext>
            </a:extLst>
          </p:cNvPr>
          <p:cNvSpPr>
            <a:spLocks noGrp="1"/>
          </p:cNvSpPr>
          <p:nvPr>
            <p:ph sz="half" idx="2"/>
          </p:nvPr>
        </p:nvSpPr>
        <p:spPr>
          <a:xfrm>
            <a:off x="5928659" y="1600201"/>
            <a:ext cx="6101976" cy="4525963"/>
          </a:xfrm>
        </p:spPr>
        <p:txBody>
          <a:bodyPr/>
          <a:lstStyle/>
          <a:p>
            <a:pPr marL="0" indent="0">
              <a:buNone/>
            </a:pPr>
            <a:r>
              <a:rPr lang="en-US" sz="2000">
                <a:cs typeface="Arial"/>
              </a:rPr>
              <a:t>Time_col,event_col="OS_time_days","OS_event"</a:t>
            </a:r>
          </a:p>
          <a:p>
            <a:pPr marL="0" indent="0">
              <a:buNone/>
            </a:pPr>
            <a:r>
              <a:rPr lang="en-US" sz="2000">
                <a:cs typeface="Arial"/>
              </a:rPr>
              <a:t>Cat_cols=[</a:t>
            </a:r>
            <a:r>
              <a:rPr lang="en-US" sz="2000">
                <a:ea typeface="+mn-lt"/>
                <a:cs typeface="+mn-lt"/>
              </a:rPr>
              <a:t>"race","ER_status","PR_status","HER2_status","ajcc_pathologic_stage","ajcc_pathologic_t","ajcc_pathologic_n","ajcc_pathologic_m","laterality","morphology","method_of_diagnosis","menopause_status","primary_diagnosis_y"]</a:t>
            </a:r>
          </a:p>
          <a:p>
            <a:pPr marL="0" indent="0">
              <a:buNone/>
            </a:pPr>
            <a:r>
              <a:rPr lang="en-US" sz="2000">
                <a:cs typeface="Arial"/>
              </a:rPr>
              <a:t>Num_cols=[</a:t>
            </a:r>
            <a:r>
              <a:rPr lang="en-US" sz="2000">
                <a:ea typeface="+mn-lt"/>
                <a:cs typeface="+mn-lt"/>
              </a:rPr>
              <a:t>"age_at_diagnosis_years","lymph_nodes_positive","lymph_nodes_tested","positive_ratio"]</a:t>
            </a:r>
            <a:endParaRPr lang="en-US" sz="2000">
              <a:cs typeface="Arial"/>
            </a:endParaRPr>
          </a:p>
          <a:p>
            <a:pPr marL="0" indent="0">
              <a:buNone/>
            </a:pPr>
            <a:r>
              <a:rPr lang="en-US" sz="2000">
                <a:cs typeface="Arial"/>
              </a:rPr>
              <a:t>Bin_cols=[</a:t>
            </a:r>
            <a:r>
              <a:rPr lang="en-US" sz="2000">
                <a:ea typeface="+mn-lt"/>
                <a:cs typeface="+mn-lt"/>
              </a:rPr>
              <a:t>"tx_surgery_any","tx_radiation_any","tx_chemo_any","tx_hormone_any"]</a:t>
            </a:r>
            <a:endParaRPr lang="en-US" sz="2000">
              <a:cs typeface="Arial"/>
            </a:endParaRPr>
          </a:p>
          <a:p>
            <a:pPr marL="0" indent="0">
              <a:buNone/>
            </a:pPr>
            <a:endParaRPr lang="en-US" sz="2000">
              <a:cs typeface="Arial"/>
            </a:endParaRPr>
          </a:p>
          <a:p>
            <a:pPr marL="0" indent="0">
              <a:buNone/>
            </a:pPr>
            <a:endParaRPr lang="en-US" sz="2000">
              <a:cs typeface="Arial"/>
            </a:endParaRPr>
          </a:p>
        </p:txBody>
      </p:sp>
    </p:spTree>
    <p:extLst>
      <p:ext uri="{BB962C8B-B14F-4D97-AF65-F5344CB8AC3E}">
        <p14:creationId xmlns:p14="http://schemas.microsoft.com/office/powerpoint/2010/main" val="48433221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21664-36D3-4CDE-C454-D53E6D44D66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48CBC58-4EFB-A8BE-67D0-E700EF9C43F3}"/>
              </a:ext>
            </a:extLst>
          </p:cNvPr>
          <p:cNvSpPr>
            <a:spLocks noGrp="1"/>
          </p:cNvSpPr>
          <p:nvPr>
            <p:ph type="title"/>
          </p:nvPr>
        </p:nvSpPr>
        <p:spPr/>
        <p:txBody>
          <a:bodyPr/>
          <a:lstStyle/>
          <a:p>
            <a:r>
              <a:rPr lang="en-US"/>
              <a:t>Table of Content</a:t>
            </a:r>
          </a:p>
        </p:txBody>
      </p:sp>
      <p:sp>
        <p:nvSpPr>
          <p:cNvPr id="6" name="Content Placeholder 5">
            <a:extLst>
              <a:ext uri="{FF2B5EF4-FFF2-40B4-BE49-F238E27FC236}">
                <a16:creationId xmlns:a16="http://schemas.microsoft.com/office/drawing/2014/main" id="{5D5ADBCF-C0E3-86E3-B446-D8AB9A9BB622}"/>
              </a:ext>
            </a:extLst>
          </p:cNvPr>
          <p:cNvSpPr>
            <a:spLocks noGrp="1"/>
          </p:cNvSpPr>
          <p:nvPr>
            <p:ph idx="1"/>
          </p:nvPr>
        </p:nvSpPr>
        <p:spPr/>
        <p:txBody>
          <a:bodyPr/>
          <a:lstStyle/>
          <a:p>
            <a:pPr marL="514350" indent="-514350">
              <a:buFont typeface="+mj-lt"/>
              <a:buAutoNum type="arabicPeriod"/>
            </a:pPr>
            <a:r>
              <a:rPr lang="en-US"/>
              <a:t>Introduction &amp; Problem Statement</a:t>
            </a:r>
          </a:p>
          <a:p>
            <a:pPr marL="514350" indent="-514350">
              <a:buFont typeface="+mj-lt"/>
              <a:buAutoNum type="arabicPeriod"/>
            </a:pPr>
            <a:r>
              <a:rPr lang="en-US">
                <a:solidFill>
                  <a:srgbClr val="FF0000"/>
                </a:solidFill>
              </a:rPr>
              <a:t>Data Preparation</a:t>
            </a:r>
          </a:p>
          <a:p>
            <a:pPr marL="514350" indent="-514350">
              <a:buFont typeface="+mj-lt"/>
              <a:buAutoNum type="arabicPeriod"/>
            </a:pPr>
            <a:r>
              <a:rPr lang="en-US">
                <a:solidFill>
                  <a:schemeClr val="tx1"/>
                </a:solidFill>
                <a:highlight>
                  <a:srgbClr val="00FFFF"/>
                </a:highlight>
              </a:rPr>
              <a:t>Exploratory Data Analysis</a:t>
            </a:r>
          </a:p>
          <a:p>
            <a:pPr marL="514350" indent="-514350">
              <a:buFont typeface="+mj-lt"/>
              <a:buAutoNum type="arabicPeriod"/>
            </a:pPr>
            <a:r>
              <a:rPr lang="en-US">
                <a:solidFill>
                  <a:srgbClr val="FF0000"/>
                </a:solidFill>
              </a:rPr>
              <a:t>Data Preprocessing</a:t>
            </a:r>
          </a:p>
          <a:p>
            <a:pPr marL="514350" indent="-514350">
              <a:buFont typeface="+mj-lt"/>
              <a:buAutoNum type="arabicPeriod"/>
            </a:pPr>
            <a:r>
              <a:rPr lang="en-US"/>
              <a:t>Modeling &amp; Results</a:t>
            </a:r>
          </a:p>
          <a:p>
            <a:pPr marL="514350" indent="-514350">
              <a:buFont typeface="+mj-lt"/>
              <a:buAutoNum type="arabicPeriod"/>
            </a:pPr>
            <a:r>
              <a:rPr lang="en-US">
                <a:solidFill>
                  <a:srgbClr val="FF0000"/>
                </a:solidFill>
              </a:rPr>
              <a:t>Demo</a:t>
            </a:r>
            <a:endParaRPr lang="en-US"/>
          </a:p>
        </p:txBody>
      </p:sp>
    </p:spTree>
    <p:extLst>
      <p:ext uri="{BB962C8B-B14F-4D97-AF65-F5344CB8AC3E}">
        <p14:creationId xmlns:p14="http://schemas.microsoft.com/office/powerpoint/2010/main" val="429127124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169A86-CECF-2127-32BC-A1AC61548E06}"/>
              </a:ext>
            </a:extLst>
          </p:cNvPr>
          <p:cNvSpPr>
            <a:spLocks noGrp="1"/>
          </p:cNvSpPr>
          <p:nvPr>
            <p:ph type="title"/>
          </p:nvPr>
        </p:nvSpPr>
        <p:spPr/>
        <p:txBody>
          <a:bodyPr/>
          <a:lstStyle/>
          <a:p>
            <a:r>
              <a:rPr lang="en-US"/>
              <a:t>General information</a:t>
            </a:r>
          </a:p>
        </p:txBody>
      </p:sp>
      <p:sp>
        <p:nvSpPr>
          <p:cNvPr id="5" name="Text Placeholder 4">
            <a:extLst>
              <a:ext uri="{FF2B5EF4-FFF2-40B4-BE49-F238E27FC236}">
                <a16:creationId xmlns:a16="http://schemas.microsoft.com/office/drawing/2014/main" id="{DB5C5010-6BF1-1C8B-BB06-3D59B7FE0E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3423738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431598C-608F-FA89-0770-B911AF74E5D2}"/>
              </a:ext>
            </a:extLst>
          </p:cNvPr>
          <p:cNvSpPr>
            <a:spLocks noGrp="1"/>
          </p:cNvSpPr>
          <p:nvPr>
            <p:ph type="title"/>
          </p:nvPr>
        </p:nvSpPr>
        <p:spPr/>
        <p:txBody>
          <a:bodyPr/>
          <a:lstStyle/>
          <a:p>
            <a:r>
              <a:rPr lang="en-US"/>
              <a:t>Exploratory Data Analysis</a:t>
            </a:r>
          </a:p>
        </p:txBody>
      </p:sp>
      <p:pic>
        <p:nvPicPr>
          <p:cNvPr id="18" name="Content Placeholder 17">
            <a:extLst>
              <a:ext uri="{FF2B5EF4-FFF2-40B4-BE49-F238E27FC236}">
                <a16:creationId xmlns:a16="http://schemas.microsoft.com/office/drawing/2014/main" id="{31425E21-BED4-96C0-7D5B-50641B5A8035}"/>
              </a:ext>
            </a:extLst>
          </p:cNvPr>
          <p:cNvPicPr>
            <a:picLocks noGrp="1" noChangeAspect="1"/>
          </p:cNvPicPr>
          <p:nvPr>
            <p:ph sz="half" idx="1"/>
          </p:nvPr>
        </p:nvPicPr>
        <p:blipFill>
          <a:blip r:embed="rId2"/>
          <a:stretch>
            <a:fillRect/>
          </a:stretch>
        </p:blipFill>
        <p:spPr bwMode="auto">
          <a:xfrm>
            <a:off x="413469" y="1666081"/>
            <a:ext cx="5994400" cy="215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Content Placeholder 22">
            <a:extLst>
              <a:ext uri="{FF2B5EF4-FFF2-40B4-BE49-F238E27FC236}">
                <a16:creationId xmlns:a16="http://schemas.microsoft.com/office/drawing/2014/main" id="{A1500EC7-83B8-00C7-283D-78ED3017B2EF}"/>
              </a:ext>
            </a:extLst>
          </p:cNvPr>
          <p:cNvPicPr>
            <a:picLocks noGrp="1" noChangeAspect="1"/>
          </p:cNvPicPr>
          <p:nvPr>
            <p:ph sz="half" idx="13"/>
          </p:nvPr>
        </p:nvPicPr>
        <p:blipFill>
          <a:blip r:embed="rId3"/>
          <a:stretch>
            <a:fillRect/>
          </a:stretch>
        </p:blipFill>
        <p:spPr>
          <a:xfrm>
            <a:off x="7356696" y="1867141"/>
            <a:ext cx="3676207" cy="1767993"/>
          </a:xfrm>
          <a:prstGeom prst="rect">
            <a:avLst/>
          </a:prstGeom>
        </p:spPr>
      </p:pic>
      <p:pic>
        <p:nvPicPr>
          <p:cNvPr id="26" name="Content Placeholder 25">
            <a:extLst>
              <a:ext uri="{FF2B5EF4-FFF2-40B4-BE49-F238E27FC236}">
                <a16:creationId xmlns:a16="http://schemas.microsoft.com/office/drawing/2014/main" id="{739097F7-0686-E8DD-FAEF-44920275421B}"/>
              </a:ext>
            </a:extLst>
          </p:cNvPr>
          <p:cNvPicPr>
            <a:picLocks noGrp="1" noChangeAspect="1"/>
          </p:cNvPicPr>
          <p:nvPr>
            <p:ph sz="half" idx="12"/>
          </p:nvPr>
        </p:nvPicPr>
        <p:blipFill>
          <a:blip r:embed="rId4"/>
          <a:stretch>
            <a:fillRect/>
          </a:stretch>
        </p:blipFill>
        <p:spPr bwMode="auto">
          <a:xfrm>
            <a:off x="413465" y="3961448"/>
            <a:ext cx="5994400" cy="2135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Content Placeholder 30">
            <a:extLst>
              <a:ext uri="{FF2B5EF4-FFF2-40B4-BE49-F238E27FC236}">
                <a16:creationId xmlns:a16="http://schemas.microsoft.com/office/drawing/2014/main" id="{0D9DC6A3-60F6-6E37-0ADA-CBE24E579CAD}"/>
              </a:ext>
            </a:extLst>
          </p:cNvPr>
          <p:cNvPicPr>
            <a:picLocks noGrp="1" noChangeAspect="1"/>
          </p:cNvPicPr>
          <p:nvPr>
            <p:ph sz="half" idx="14"/>
          </p:nvPr>
        </p:nvPicPr>
        <p:blipFill>
          <a:blip r:embed="rId5"/>
          <a:stretch>
            <a:fillRect/>
          </a:stretch>
        </p:blipFill>
        <p:spPr bwMode="auto">
          <a:xfrm>
            <a:off x="7351455" y="4146426"/>
            <a:ext cx="3686689" cy="178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045491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F3FED-E934-5274-66FC-3DA2E7C24466}"/>
              </a:ext>
            </a:extLst>
          </p:cNvPr>
          <p:cNvSpPr>
            <a:spLocks noGrp="1"/>
          </p:cNvSpPr>
          <p:nvPr>
            <p:ph type="title"/>
          </p:nvPr>
        </p:nvSpPr>
        <p:spPr/>
        <p:txBody>
          <a:bodyPr/>
          <a:lstStyle/>
          <a:p>
            <a:r>
              <a:rPr lang="en-US"/>
              <a:t>Exploratory Data Analysis</a:t>
            </a:r>
          </a:p>
        </p:txBody>
      </p:sp>
      <p:pic>
        <p:nvPicPr>
          <p:cNvPr id="6" name="Content Placeholder 5">
            <a:extLst>
              <a:ext uri="{FF2B5EF4-FFF2-40B4-BE49-F238E27FC236}">
                <a16:creationId xmlns:a16="http://schemas.microsoft.com/office/drawing/2014/main" id="{A967D646-BB1B-89A5-4EC6-D01CA829588F}"/>
              </a:ext>
            </a:extLst>
          </p:cNvPr>
          <p:cNvPicPr>
            <a:picLocks noGrp="1" noChangeAspect="1"/>
          </p:cNvPicPr>
          <p:nvPr>
            <p:ph sz="half" idx="1"/>
          </p:nvPr>
        </p:nvPicPr>
        <p:blipFill>
          <a:blip r:embed="rId2"/>
          <a:stretch>
            <a:fillRect/>
          </a:stretch>
        </p:blipFill>
        <p:spPr>
          <a:xfrm>
            <a:off x="618333" y="1734299"/>
            <a:ext cx="5383235" cy="4273666"/>
          </a:xfrm>
          <a:prstGeom prst="rect">
            <a:avLst/>
          </a:prstGeom>
        </p:spPr>
      </p:pic>
      <p:pic>
        <p:nvPicPr>
          <p:cNvPr id="8" name="Content Placeholder 7">
            <a:extLst>
              <a:ext uri="{FF2B5EF4-FFF2-40B4-BE49-F238E27FC236}">
                <a16:creationId xmlns:a16="http://schemas.microsoft.com/office/drawing/2014/main" id="{C538734D-A3D9-FD59-24CB-D3496A87254D}"/>
              </a:ext>
            </a:extLst>
          </p:cNvPr>
          <p:cNvPicPr>
            <a:picLocks noGrp="1" noChangeAspect="1"/>
          </p:cNvPicPr>
          <p:nvPr>
            <p:ph sz="half" idx="2"/>
          </p:nvPr>
        </p:nvPicPr>
        <p:blipFill>
          <a:blip r:embed="rId3"/>
          <a:stretch>
            <a:fillRect/>
          </a:stretch>
        </p:blipFill>
        <p:spPr>
          <a:xfrm>
            <a:off x="6197600" y="2256997"/>
            <a:ext cx="5384800" cy="3212368"/>
          </a:xfrm>
          <a:prstGeom prst="rect">
            <a:avLst/>
          </a:prstGeom>
        </p:spPr>
      </p:pic>
    </p:spTree>
    <p:extLst>
      <p:ext uri="{BB962C8B-B14F-4D97-AF65-F5344CB8AC3E}">
        <p14:creationId xmlns:p14="http://schemas.microsoft.com/office/powerpoint/2010/main" val="147361794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F7FF5-7FAD-FBBD-3B42-F5E62F58EEB3}"/>
              </a:ext>
            </a:extLst>
          </p:cNvPr>
          <p:cNvSpPr>
            <a:spLocks noGrp="1"/>
          </p:cNvSpPr>
          <p:nvPr>
            <p:ph type="title"/>
          </p:nvPr>
        </p:nvSpPr>
        <p:spPr/>
        <p:txBody>
          <a:bodyPr/>
          <a:lstStyle/>
          <a:p>
            <a:r>
              <a:rPr lang="en-US"/>
              <a:t>Exploratory Data Analysis</a:t>
            </a:r>
          </a:p>
        </p:txBody>
      </p:sp>
      <p:pic>
        <p:nvPicPr>
          <p:cNvPr id="8" name="Content Placeholder 7">
            <a:extLst>
              <a:ext uri="{FF2B5EF4-FFF2-40B4-BE49-F238E27FC236}">
                <a16:creationId xmlns:a16="http://schemas.microsoft.com/office/drawing/2014/main" id="{7EC7F2FB-CEC9-6B73-9B78-5A20BE2D68CD}"/>
              </a:ext>
            </a:extLst>
          </p:cNvPr>
          <p:cNvPicPr>
            <a:picLocks noGrp="1" noChangeAspect="1"/>
          </p:cNvPicPr>
          <p:nvPr>
            <p:ph sz="half" idx="2"/>
          </p:nvPr>
        </p:nvPicPr>
        <p:blipFill>
          <a:blip r:embed="rId2"/>
          <a:stretch>
            <a:fillRect/>
          </a:stretch>
        </p:blipFill>
        <p:spPr>
          <a:xfrm>
            <a:off x="6197600" y="2530579"/>
            <a:ext cx="5384800" cy="2665204"/>
          </a:xfrm>
          <a:prstGeom prst="rect">
            <a:avLst/>
          </a:prstGeom>
        </p:spPr>
      </p:pic>
      <p:pic>
        <p:nvPicPr>
          <p:cNvPr id="10" name="Content Placeholder 9">
            <a:extLst>
              <a:ext uri="{FF2B5EF4-FFF2-40B4-BE49-F238E27FC236}">
                <a16:creationId xmlns:a16="http://schemas.microsoft.com/office/drawing/2014/main" id="{56390DFA-04C1-4F83-8718-79BB09E2AFCC}"/>
              </a:ext>
            </a:extLst>
          </p:cNvPr>
          <p:cNvPicPr>
            <a:picLocks noGrp="1" noChangeAspect="1"/>
          </p:cNvPicPr>
          <p:nvPr>
            <p:ph sz="half" idx="1"/>
          </p:nvPr>
        </p:nvPicPr>
        <p:blipFill>
          <a:blip r:embed="rId3"/>
          <a:stretch>
            <a:fillRect/>
          </a:stretch>
        </p:blipFill>
        <p:spPr>
          <a:xfrm>
            <a:off x="609600" y="2529232"/>
            <a:ext cx="5384800" cy="2667898"/>
          </a:xfrm>
          <a:prstGeom prst="rect">
            <a:avLst/>
          </a:prstGeom>
        </p:spPr>
      </p:pic>
    </p:spTree>
    <p:extLst>
      <p:ext uri="{BB962C8B-B14F-4D97-AF65-F5344CB8AC3E}">
        <p14:creationId xmlns:p14="http://schemas.microsoft.com/office/powerpoint/2010/main" val="3867046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7045E6-D2DC-5C70-A8A3-4A5E434798EE}"/>
              </a:ext>
            </a:extLst>
          </p:cNvPr>
          <p:cNvSpPr>
            <a:spLocks noGrp="1"/>
          </p:cNvSpPr>
          <p:nvPr>
            <p:ph type="title"/>
          </p:nvPr>
        </p:nvSpPr>
        <p:spPr/>
        <p:txBody>
          <a:bodyPr/>
          <a:lstStyle/>
          <a:p>
            <a:r>
              <a:rPr lang="en-US"/>
              <a:t>Exploratory Data Analysis</a:t>
            </a:r>
          </a:p>
        </p:txBody>
      </p:sp>
      <p:pic>
        <p:nvPicPr>
          <p:cNvPr id="11" name="Content Placeholder 10">
            <a:extLst>
              <a:ext uri="{FF2B5EF4-FFF2-40B4-BE49-F238E27FC236}">
                <a16:creationId xmlns:a16="http://schemas.microsoft.com/office/drawing/2014/main" id="{14C2DE8F-7CE9-0197-E943-12FD8B488EC4}"/>
              </a:ext>
            </a:extLst>
          </p:cNvPr>
          <p:cNvPicPr>
            <a:picLocks noGrp="1" noChangeAspect="1"/>
          </p:cNvPicPr>
          <p:nvPr>
            <p:ph sz="half" idx="1"/>
          </p:nvPr>
        </p:nvPicPr>
        <p:blipFill>
          <a:blip r:embed="rId2"/>
          <a:stretch>
            <a:fillRect/>
          </a:stretch>
        </p:blipFill>
        <p:spPr bwMode="auto">
          <a:xfrm>
            <a:off x="0" y="1612635"/>
            <a:ext cx="5994400" cy="226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Content Placeholder 14">
            <a:extLst>
              <a:ext uri="{FF2B5EF4-FFF2-40B4-BE49-F238E27FC236}">
                <a16:creationId xmlns:a16="http://schemas.microsoft.com/office/drawing/2014/main" id="{080D7365-C794-2204-70B8-DC4DB1AF2570}"/>
              </a:ext>
            </a:extLst>
          </p:cNvPr>
          <p:cNvPicPr>
            <a:picLocks noGrp="1" noChangeAspect="1"/>
          </p:cNvPicPr>
          <p:nvPr>
            <p:ph sz="half" idx="12"/>
          </p:nvPr>
        </p:nvPicPr>
        <p:blipFill>
          <a:blip r:embed="rId3"/>
          <a:stretch>
            <a:fillRect/>
          </a:stretch>
        </p:blipFill>
        <p:spPr bwMode="auto">
          <a:xfrm>
            <a:off x="0" y="3904053"/>
            <a:ext cx="5994400" cy="2250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Content Placeholder 12">
            <a:extLst>
              <a:ext uri="{FF2B5EF4-FFF2-40B4-BE49-F238E27FC236}">
                <a16:creationId xmlns:a16="http://schemas.microsoft.com/office/drawing/2014/main" id="{FE9DFD9F-85D7-8A51-BF3D-E95DB2B0C55E}"/>
              </a:ext>
            </a:extLst>
          </p:cNvPr>
          <p:cNvPicPr>
            <a:picLocks noGrp="1" noChangeAspect="1"/>
          </p:cNvPicPr>
          <p:nvPr>
            <p:ph sz="half" idx="13"/>
          </p:nvPr>
        </p:nvPicPr>
        <p:blipFill>
          <a:blip r:embed="rId4"/>
          <a:stretch>
            <a:fillRect/>
          </a:stretch>
        </p:blipFill>
        <p:spPr bwMode="auto">
          <a:xfrm>
            <a:off x="6197600" y="1613267"/>
            <a:ext cx="5994400" cy="2275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Content Placeholder 16">
            <a:extLst>
              <a:ext uri="{FF2B5EF4-FFF2-40B4-BE49-F238E27FC236}">
                <a16:creationId xmlns:a16="http://schemas.microsoft.com/office/drawing/2014/main" id="{2DA864EE-428A-BF1F-8B85-97C98AFA7CB4}"/>
              </a:ext>
            </a:extLst>
          </p:cNvPr>
          <p:cNvPicPr>
            <a:picLocks noGrp="1" noChangeAspect="1"/>
          </p:cNvPicPr>
          <p:nvPr>
            <p:ph sz="half" idx="14"/>
          </p:nvPr>
        </p:nvPicPr>
        <p:blipFill>
          <a:blip r:embed="rId5"/>
          <a:stretch>
            <a:fillRect/>
          </a:stretch>
        </p:blipFill>
        <p:spPr bwMode="auto">
          <a:xfrm>
            <a:off x="6197600" y="3899267"/>
            <a:ext cx="5994400" cy="2275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316654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5789FE-78F3-12C8-626B-56B938F0FD5B}"/>
              </a:ext>
            </a:extLst>
          </p:cNvPr>
          <p:cNvSpPr>
            <a:spLocks noGrp="1"/>
          </p:cNvSpPr>
          <p:nvPr>
            <p:ph type="title"/>
          </p:nvPr>
        </p:nvSpPr>
        <p:spPr/>
        <p:txBody>
          <a:bodyPr/>
          <a:lstStyle/>
          <a:p>
            <a:r>
              <a:rPr lang="en-US"/>
              <a:t>Introduction &amp; Problem Statement</a:t>
            </a:r>
            <a:br>
              <a:rPr lang="en-US"/>
            </a:br>
            <a:endParaRPr lang="en-US"/>
          </a:p>
        </p:txBody>
      </p:sp>
      <p:sp>
        <p:nvSpPr>
          <p:cNvPr id="5" name="Text Placeholder 4">
            <a:extLst>
              <a:ext uri="{FF2B5EF4-FFF2-40B4-BE49-F238E27FC236}">
                <a16:creationId xmlns:a16="http://schemas.microsoft.com/office/drawing/2014/main" id="{3429166D-3B2A-116F-9A81-E64328B2ACE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0626774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A2812-B0E2-FC8D-2E4B-6401224406B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0CD66CA-8256-314D-77D2-AD45012B57FE}"/>
              </a:ext>
            </a:extLst>
          </p:cNvPr>
          <p:cNvSpPr>
            <a:spLocks noGrp="1"/>
          </p:cNvSpPr>
          <p:nvPr>
            <p:ph type="title"/>
          </p:nvPr>
        </p:nvSpPr>
        <p:spPr/>
        <p:txBody>
          <a:bodyPr/>
          <a:lstStyle/>
          <a:p>
            <a:r>
              <a:rPr lang="en-US"/>
              <a:t>Exploratory Data Analysis</a:t>
            </a:r>
          </a:p>
        </p:txBody>
      </p:sp>
      <p:pic>
        <p:nvPicPr>
          <p:cNvPr id="14" name="Content Placeholder 13">
            <a:extLst>
              <a:ext uri="{FF2B5EF4-FFF2-40B4-BE49-F238E27FC236}">
                <a16:creationId xmlns:a16="http://schemas.microsoft.com/office/drawing/2014/main" id="{CD55B9D6-3890-BB21-9972-82EB60BA8EC5}"/>
              </a:ext>
            </a:extLst>
          </p:cNvPr>
          <p:cNvPicPr>
            <a:picLocks noGrp="1" noChangeAspect="1"/>
          </p:cNvPicPr>
          <p:nvPr>
            <p:ph sz="half" idx="12"/>
          </p:nvPr>
        </p:nvPicPr>
        <p:blipFill>
          <a:blip r:embed="rId2"/>
          <a:stretch>
            <a:fillRect/>
          </a:stretch>
        </p:blipFill>
        <p:spPr bwMode="auto">
          <a:xfrm>
            <a:off x="0" y="3898635"/>
            <a:ext cx="5994400" cy="226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Content Placeholder 17">
            <a:extLst>
              <a:ext uri="{FF2B5EF4-FFF2-40B4-BE49-F238E27FC236}">
                <a16:creationId xmlns:a16="http://schemas.microsoft.com/office/drawing/2014/main" id="{2E9DBB84-8951-E58F-FE98-3EF9C7A70DFB}"/>
              </a:ext>
            </a:extLst>
          </p:cNvPr>
          <p:cNvPicPr>
            <a:picLocks noGrp="1" noChangeAspect="1"/>
          </p:cNvPicPr>
          <p:nvPr>
            <p:ph sz="half" idx="14"/>
          </p:nvPr>
        </p:nvPicPr>
        <p:blipFill>
          <a:blip r:embed="rId3"/>
          <a:stretch>
            <a:fillRect/>
          </a:stretch>
        </p:blipFill>
        <p:spPr bwMode="auto">
          <a:xfrm>
            <a:off x="6197600" y="3906573"/>
            <a:ext cx="5994400" cy="226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6">
            <a:extLst>
              <a:ext uri="{FF2B5EF4-FFF2-40B4-BE49-F238E27FC236}">
                <a16:creationId xmlns:a16="http://schemas.microsoft.com/office/drawing/2014/main" id="{1D0FF863-29EA-E70A-C6EF-3DF268880254}"/>
              </a:ext>
            </a:extLst>
          </p:cNvPr>
          <p:cNvPicPr>
            <a:picLocks noGrp="1" noChangeAspect="1"/>
          </p:cNvPicPr>
          <p:nvPr>
            <p:ph sz="half" idx="13"/>
          </p:nvPr>
        </p:nvPicPr>
        <p:blipFill>
          <a:blip r:embed="rId4"/>
          <a:stretch>
            <a:fillRect/>
          </a:stretch>
        </p:blipFill>
        <p:spPr bwMode="auto">
          <a:xfrm>
            <a:off x="6197600" y="1620573"/>
            <a:ext cx="5994400" cy="226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9">
            <a:extLst>
              <a:ext uri="{FF2B5EF4-FFF2-40B4-BE49-F238E27FC236}">
                <a16:creationId xmlns:a16="http://schemas.microsoft.com/office/drawing/2014/main" id="{700A960A-0B1C-7734-296B-C04325942607}"/>
              </a:ext>
            </a:extLst>
          </p:cNvPr>
          <p:cNvPicPr>
            <a:picLocks noGrp="1" noChangeAspect="1"/>
          </p:cNvPicPr>
          <p:nvPr>
            <p:ph sz="half" idx="1"/>
          </p:nvPr>
        </p:nvPicPr>
        <p:blipFill>
          <a:blip r:embed="rId5"/>
          <a:stretch>
            <a:fillRect/>
          </a:stretch>
        </p:blipFill>
        <p:spPr bwMode="auto">
          <a:xfrm>
            <a:off x="0" y="1612635"/>
            <a:ext cx="5994400" cy="226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07164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2E3405-ECBB-3299-422B-AB71F5BFEC52}"/>
              </a:ext>
            </a:extLst>
          </p:cNvPr>
          <p:cNvSpPr>
            <a:spLocks noGrp="1"/>
          </p:cNvSpPr>
          <p:nvPr>
            <p:ph type="title"/>
          </p:nvPr>
        </p:nvSpPr>
        <p:spPr/>
        <p:txBody>
          <a:bodyPr/>
          <a:lstStyle/>
          <a:p>
            <a:r>
              <a:rPr lang="en-US"/>
              <a:t>Task 1: Normal vs Tumor</a:t>
            </a:r>
          </a:p>
        </p:txBody>
      </p:sp>
      <p:sp>
        <p:nvSpPr>
          <p:cNvPr id="8" name="Text Placeholder 7">
            <a:extLst>
              <a:ext uri="{FF2B5EF4-FFF2-40B4-BE49-F238E27FC236}">
                <a16:creationId xmlns:a16="http://schemas.microsoft.com/office/drawing/2014/main" id="{807E3A2B-D0D6-3C6A-8F21-B665A380F44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3517994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47A5E-A04A-3111-81C3-BA1B48717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2A510D-8422-CD5E-EF23-805762479767}"/>
              </a:ext>
            </a:extLst>
          </p:cNvPr>
          <p:cNvSpPr>
            <a:spLocks noGrp="1"/>
          </p:cNvSpPr>
          <p:nvPr>
            <p:ph type="title"/>
          </p:nvPr>
        </p:nvSpPr>
        <p:spPr/>
        <p:txBody>
          <a:bodyPr/>
          <a:lstStyle/>
          <a:p>
            <a:r>
              <a:rPr lang="en-US"/>
              <a:t>Exploratory Data Analysis</a:t>
            </a:r>
          </a:p>
        </p:txBody>
      </p:sp>
      <p:pic>
        <p:nvPicPr>
          <p:cNvPr id="7" name="Content Placeholder 6">
            <a:extLst>
              <a:ext uri="{FF2B5EF4-FFF2-40B4-BE49-F238E27FC236}">
                <a16:creationId xmlns:a16="http://schemas.microsoft.com/office/drawing/2014/main" id="{E88AA27E-0DF1-F03F-A21F-156D32A8A03C}"/>
              </a:ext>
            </a:extLst>
          </p:cNvPr>
          <p:cNvPicPr>
            <a:picLocks noGrp="1" noChangeAspect="1"/>
          </p:cNvPicPr>
          <p:nvPr>
            <p:ph sz="half" idx="2"/>
          </p:nvPr>
        </p:nvPicPr>
        <p:blipFill>
          <a:blip r:embed="rId2"/>
          <a:stretch>
            <a:fillRect/>
          </a:stretch>
        </p:blipFill>
        <p:spPr>
          <a:xfrm>
            <a:off x="6198382" y="1857423"/>
            <a:ext cx="5383235" cy="4011516"/>
          </a:xfrm>
          <a:prstGeom prst="rect">
            <a:avLst/>
          </a:prstGeom>
        </p:spPr>
      </p:pic>
      <p:sp>
        <p:nvSpPr>
          <p:cNvPr id="8" name="Content Placeholder 7">
            <a:extLst>
              <a:ext uri="{FF2B5EF4-FFF2-40B4-BE49-F238E27FC236}">
                <a16:creationId xmlns:a16="http://schemas.microsoft.com/office/drawing/2014/main" id="{0511A27F-3C84-06B1-9C4F-D03178466277}"/>
              </a:ext>
            </a:extLst>
          </p:cNvPr>
          <p:cNvSpPr>
            <a:spLocks noGrp="1"/>
          </p:cNvSpPr>
          <p:nvPr>
            <p:ph sz="half" idx="1"/>
          </p:nvPr>
        </p:nvSpPr>
        <p:spPr/>
        <p:txBody>
          <a:bodyPr/>
          <a:lstStyle/>
          <a:p>
            <a:r>
              <a:rPr lang="pt-BR"/>
              <a:t>Tumor: </a:t>
            </a:r>
            <a:r>
              <a:rPr lang="pt-BR">
                <a:solidFill>
                  <a:schemeClr val="tx1"/>
                </a:solidFill>
                <a:highlight>
                  <a:srgbClr val="00FFFF"/>
                </a:highlight>
              </a:rPr>
              <a:t>1,118</a:t>
            </a:r>
            <a:r>
              <a:rPr lang="pt-BR"/>
              <a:t> samples</a:t>
            </a:r>
          </a:p>
          <a:p>
            <a:r>
              <a:rPr lang="pt-BR"/>
              <a:t>Normal: </a:t>
            </a:r>
            <a:r>
              <a:rPr lang="pt-BR">
                <a:solidFill>
                  <a:schemeClr val="tx1"/>
                </a:solidFill>
                <a:highlight>
                  <a:srgbClr val="00FFFF"/>
                </a:highlight>
              </a:rPr>
              <a:t>113</a:t>
            </a:r>
            <a:r>
              <a:rPr lang="pt-BR"/>
              <a:t> samples</a:t>
            </a:r>
          </a:p>
        </p:txBody>
      </p:sp>
    </p:spTree>
    <p:extLst>
      <p:ext uri="{BB962C8B-B14F-4D97-AF65-F5344CB8AC3E}">
        <p14:creationId xmlns:p14="http://schemas.microsoft.com/office/powerpoint/2010/main" val="76828102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6DC6F-97BA-7163-8538-8C7EBDD6C893}"/>
              </a:ext>
            </a:extLst>
          </p:cNvPr>
          <p:cNvSpPr>
            <a:spLocks noGrp="1"/>
          </p:cNvSpPr>
          <p:nvPr>
            <p:ph type="title"/>
          </p:nvPr>
        </p:nvSpPr>
        <p:spPr/>
        <p:txBody>
          <a:bodyPr/>
          <a:lstStyle/>
          <a:p>
            <a:r>
              <a:rPr lang="en-US"/>
              <a:t>Exploratory Data Analysis</a:t>
            </a:r>
          </a:p>
        </p:txBody>
      </p:sp>
      <p:pic>
        <p:nvPicPr>
          <p:cNvPr id="5" name="Content Placeholder 4">
            <a:extLst>
              <a:ext uri="{FF2B5EF4-FFF2-40B4-BE49-F238E27FC236}">
                <a16:creationId xmlns:a16="http://schemas.microsoft.com/office/drawing/2014/main" id="{73DF1118-FFEF-571D-FEF8-3B34A6D6C616}"/>
              </a:ext>
            </a:extLst>
          </p:cNvPr>
          <p:cNvPicPr>
            <a:picLocks noGrp="1" noChangeAspect="1"/>
          </p:cNvPicPr>
          <p:nvPr>
            <p:ph idx="1"/>
          </p:nvPr>
        </p:nvPicPr>
        <p:blipFill>
          <a:blip r:embed="rId2"/>
          <a:stretch>
            <a:fillRect/>
          </a:stretch>
        </p:blipFill>
        <p:spPr bwMode="auto">
          <a:xfrm>
            <a:off x="609600" y="2238194"/>
            <a:ext cx="10972800" cy="324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099187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E6BA-D685-70EB-BDDC-6495B16BA3C3}"/>
              </a:ext>
            </a:extLst>
          </p:cNvPr>
          <p:cNvSpPr>
            <a:spLocks noGrp="1"/>
          </p:cNvSpPr>
          <p:nvPr>
            <p:ph type="title"/>
          </p:nvPr>
        </p:nvSpPr>
        <p:spPr/>
        <p:txBody>
          <a:bodyPr/>
          <a:lstStyle/>
          <a:p>
            <a:r>
              <a:rPr lang="en-US"/>
              <a:t>Exploratory Data Analysis</a:t>
            </a:r>
          </a:p>
        </p:txBody>
      </p:sp>
      <p:pic>
        <p:nvPicPr>
          <p:cNvPr id="5" name="Content Placeholder 4">
            <a:extLst>
              <a:ext uri="{FF2B5EF4-FFF2-40B4-BE49-F238E27FC236}">
                <a16:creationId xmlns:a16="http://schemas.microsoft.com/office/drawing/2014/main" id="{2B4F20B5-0FB9-D2A2-A2C3-FC4EB9EC72AA}"/>
              </a:ext>
            </a:extLst>
          </p:cNvPr>
          <p:cNvPicPr>
            <a:picLocks noGrp="1" noChangeAspect="1"/>
          </p:cNvPicPr>
          <p:nvPr>
            <p:ph idx="1"/>
          </p:nvPr>
        </p:nvPicPr>
        <p:blipFill>
          <a:blip r:embed="rId2"/>
          <a:stretch>
            <a:fillRect/>
          </a:stretch>
        </p:blipFill>
        <p:spPr bwMode="auto">
          <a:xfrm>
            <a:off x="609600" y="2156154"/>
            <a:ext cx="10972800" cy="341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381022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3067EF-B0F5-F8B9-1773-AD0D377E73B3}"/>
              </a:ext>
            </a:extLst>
          </p:cNvPr>
          <p:cNvSpPr>
            <a:spLocks noGrp="1"/>
          </p:cNvSpPr>
          <p:nvPr>
            <p:ph type="title"/>
          </p:nvPr>
        </p:nvSpPr>
        <p:spPr/>
        <p:txBody>
          <a:bodyPr/>
          <a:lstStyle/>
          <a:p>
            <a:r>
              <a:rPr lang="en-US"/>
              <a:t>Exploratory Data Analysis</a:t>
            </a:r>
          </a:p>
        </p:txBody>
      </p:sp>
      <p:pic>
        <p:nvPicPr>
          <p:cNvPr id="10" name="Content Placeholder 9">
            <a:extLst>
              <a:ext uri="{FF2B5EF4-FFF2-40B4-BE49-F238E27FC236}">
                <a16:creationId xmlns:a16="http://schemas.microsoft.com/office/drawing/2014/main" id="{B5183910-2DDE-B0FD-1DB9-16088277CE4F}"/>
              </a:ext>
            </a:extLst>
          </p:cNvPr>
          <p:cNvPicPr>
            <a:picLocks noGrp="1" noChangeAspect="1"/>
          </p:cNvPicPr>
          <p:nvPr>
            <p:ph idx="1"/>
          </p:nvPr>
        </p:nvPicPr>
        <p:blipFill>
          <a:blip r:embed="rId2"/>
          <a:stretch>
            <a:fillRect/>
          </a:stretch>
        </p:blipFill>
        <p:spPr bwMode="auto">
          <a:xfrm>
            <a:off x="609600" y="2238194"/>
            <a:ext cx="10972800" cy="324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111702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642F6-9D7D-410C-1DCA-8BEDD5FC4010}"/>
              </a:ext>
            </a:extLst>
          </p:cNvPr>
          <p:cNvSpPr>
            <a:spLocks noGrp="1"/>
          </p:cNvSpPr>
          <p:nvPr>
            <p:ph type="title"/>
          </p:nvPr>
        </p:nvSpPr>
        <p:spPr/>
        <p:txBody>
          <a:bodyPr/>
          <a:lstStyle/>
          <a:p>
            <a:r>
              <a:rPr lang="en-US"/>
              <a:t>Exploratory Data Analysis</a:t>
            </a:r>
          </a:p>
        </p:txBody>
      </p:sp>
      <p:pic>
        <p:nvPicPr>
          <p:cNvPr id="5" name="Content Placeholder 4">
            <a:extLst>
              <a:ext uri="{FF2B5EF4-FFF2-40B4-BE49-F238E27FC236}">
                <a16:creationId xmlns:a16="http://schemas.microsoft.com/office/drawing/2014/main" id="{D521743E-AEAB-0C25-3C92-D333ECA22847}"/>
              </a:ext>
            </a:extLst>
          </p:cNvPr>
          <p:cNvPicPr>
            <a:picLocks noGrp="1" noChangeAspect="1"/>
          </p:cNvPicPr>
          <p:nvPr>
            <p:ph idx="1"/>
          </p:nvPr>
        </p:nvPicPr>
        <p:blipFill>
          <a:blip r:embed="rId2"/>
          <a:stretch>
            <a:fillRect/>
          </a:stretch>
        </p:blipFill>
        <p:spPr bwMode="auto">
          <a:xfrm>
            <a:off x="609600" y="2158218"/>
            <a:ext cx="10972800" cy="3409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016740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D7CAE-BDAD-833A-0A36-11C0AF5808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E0F537-8D3A-6899-84EF-72944370A47E}"/>
              </a:ext>
            </a:extLst>
          </p:cNvPr>
          <p:cNvSpPr>
            <a:spLocks noGrp="1"/>
          </p:cNvSpPr>
          <p:nvPr>
            <p:ph type="title"/>
          </p:nvPr>
        </p:nvSpPr>
        <p:spPr/>
        <p:txBody>
          <a:bodyPr/>
          <a:lstStyle/>
          <a:p>
            <a:r>
              <a:rPr lang="en-US"/>
              <a:t>Exploratory Data Analysis</a:t>
            </a:r>
          </a:p>
        </p:txBody>
      </p:sp>
      <p:pic>
        <p:nvPicPr>
          <p:cNvPr id="4" name="Content Placeholder 3">
            <a:extLst>
              <a:ext uri="{FF2B5EF4-FFF2-40B4-BE49-F238E27FC236}">
                <a16:creationId xmlns:a16="http://schemas.microsoft.com/office/drawing/2014/main" id="{1254ADCE-2CD9-931D-9DA8-11DA9C6BDE6C}"/>
              </a:ext>
            </a:extLst>
          </p:cNvPr>
          <p:cNvPicPr>
            <a:picLocks noGrp="1" noChangeAspect="1"/>
          </p:cNvPicPr>
          <p:nvPr>
            <p:ph sz="half" idx="1"/>
          </p:nvPr>
        </p:nvPicPr>
        <p:blipFill>
          <a:blip r:embed="rId2"/>
          <a:stretch>
            <a:fillRect/>
          </a:stretch>
        </p:blipFill>
        <p:spPr>
          <a:xfrm>
            <a:off x="609600" y="1710352"/>
            <a:ext cx="5384800" cy="4305659"/>
          </a:xfrm>
          <a:prstGeom prst="rect">
            <a:avLst/>
          </a:prstGeom>
        </p:spPr>
      </p:pic>
      <p:pic>
        <p:nvPicPr>
          <p:cNvPr id="6" name="Content Placeholder 5">
            <a:extLst>
              <a:ext uri="{FF2B5EF4-FFF2-40B4-BE49-F238E27FC236}">
                <a16:creationId xmlns:a16="http://schemas.microsoft.com/office/drawing/2014/main" id="{224BB072-F3FB-BB54-8D85-21627C8FB426}"/>
              </a:ext>
            </a:extLst>
          </p:cNvPr>
          <p:cNvPicPr>
            <a:picLocks noGrp="1" noChangeAspect="1"/>
          </p:cNvPicPr>
          <p:nvPr>
            <p:ph sz="half" idx="2"/>
          </p:nvPr>
        </p:nvPicPr>
        <p:blipFill>
          <a:blip r:embed="rId3"/>
          <a:stretch>
            <a:fillRect/>
          </a:stretch>
        </p:blipFill>
        <p:spPr>
          <a:xfrm>
            <a:off x="6197600" y="1619515"/>
            <a:ext cx="5384800" cy="4487333"/>
          </a:xfrm>
          <a:prstGeom prst="rect">
            <a:avLst/>
          </a:prstGeom>
        </p:spPr>
      </p:pic>
    </p:spTree>
    <p:extLst>
      <p:ext uri="{BB962C8B-B14F-4D97-AF65-F5344CB8AC3E}">
        <p14:creationId xmlns:p14="http://schemas.microsoft.com/office/powerpoint/2010/main" val="309382539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B02D0-4647-7024-FE0D-53F77BB779A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932DF7C-78E0-AFF3-2687-3AE2161A8C24}"/>
              </a:ext>
            </a:extLst>
          </p:cNvPr>
          <p:cNvSpPr>
            <a:spLocks noGrp="1"/>
          </p:cNvSpPr>
          <p:nvPr>
            <p:ph type="title"/>
          </p:nvPr>
        </p:nvSpPr>
        <p:spPr/>
        <p:txBody>
          <a:bodyPr/>
          <a:lstStyle/>
          <a:p>
            <a:r>
              <a:rPr lang="en-US"/>
              <a:t>Task 2: IDC vs ILC</a:t>
            </a:r>
          </a:p>
        </p:txBody>
      </p:sp>
      <p:sp>
        <p:nvSpPr>
          <p:cNvPr id="8" name="Text Placeholder 7">
            <a:extLst>
              <a:ext uri="{FF2B5EF4-FFF2-40B4-BE49-F238E27FC236}">
                <a16:creationId xmlns:a16="http://schemas.microsoft.com/office/drawing/2014/main" id="{BF4BBE3A-1B7E-06D8-F3BD-C3C3BAB145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2502634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149FC-C3BA-DFE4-8AA4-828A079C9E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BD605B-97EB-60D4-4820-CA06E38AEC3A}"/>
              </a:ext>
            </a:extLst>
          </p:cNvPr>
          <p:cNvSpPr>
            <a:spLocks noGrp="1"/>
          </p:cNvSpPr>
          <p:nvPr>
            <p:ph type="title"/>
          </p:nvPr>
        </p:nvSpPr>
        <p:spPr/>
        <p:txBody>
          <a:bodyPr/>
          <a:lstStyle/>
          <a:p>
            <a:r>
              <a:rPr lang="en-US"/>
              <a:t>Exploratory Data Analysis</a:t>
            </a:r>
          </a:p>
        </p:txBody>
      </p:sp>
      <p:pic>
        <p:nvPicPr>
          <p:cNvPr id="7" name="Content Placeholder 6">
            <a:extLst>
              <a:ext uri="{FF2B5EF4-FFF2-40B4-BE49-F238E27FC236}">
                <a16:creationId xmlns:a16="http://schemas.microsoft.com/office/drawing/2014/main" id="{A1521A2C-27F9-3D08-156D-1A06568340E4}"/>
              </a:ext>
            </a:extLst>
          </p:cNvPr>
          <p:cNvPicPr>
            <a:picLocks noGrp="1" noChangeAspect="1"/>
          </p:cNvPicPr>
          <p:nvPr>
            <p:ph sz="half" idx="2"/>
          </p:nvPr>
        </p:nvPicPr>
        <p:blipFill>
          <a:blip r:embed="rId2"/>
          <a:stretch>
            <a:fillRect/>
          </a:stretch>
        </p:blipFill>
        <p:spPr>
          <a:xfrm>
            <a:off x="6198382" y="1811699"/>
            <a:ext cx="5383235" cy="4102964"/>
          </a:xfrm>
          <a:prstGeom prst="rect">
            <a:avLst/>
          </a:prstGeom>
        </p:spPr>
      </p:pic>
      <p:sp>
        <p:nvSpPr>
          <p:cNvPr id="8" name="Content Placeholder 7">
            <a:extLst>
              <a:ext uri="{FF2B5EF4-FFF2-40B4-BE49-F238E27FC236}">
                <a16:creationId xmlns:a16="http://schemas.microsoft.com/office/drawing/2014/main" id="{619B5C77-75D9-1598-FF73-7FB84AAED52D}"/>
              </a:ext>
            </a:extLst>
          </p:cNvPr>
          <p:cNvSpPr>
            <a:spLocks noGrp="1"/>
          </p:cNvSpPr>
          <p:nvPr>
            <p:ph sz="half" idx="1"/>
          </p:nvPr>
        </p:nvSpPr>
        <p:spPr/>
        <p:txBody>
          <a:bodyPr/>
          <a:lstStyle/>
          <a:p>
            <a:r>
              <a:rPr lang="en-US"/>
              <a:t>IDC: </a:t>
            </a:r>
            <a:r>
              <a:rPr lang="en-US">
                <a:solidFill>
                  <a:schemeClr val="tx1"/>
                </a:solidFill>
                <a:highlight>
                  <a:srgbClr val="00FFFF"/>
                </a:highlight>
              </a:rPr>
              <a:t>767</a:t>
            </a:r>
            <a:r>
              <a:rPr lang="en-US"/>
              <a:t> samples</a:t>
            </a:r>
          </a:p>
          <a:p>
            <a:r>
              <a:rPr lang="en-US"/>
              <a:t>ILC: </a:t>
            </a:r>
            <a:r>
              <a:rPr lang="en-US">
                <a:solidFill>
                  <a:schemeClr val="tx1"/>
                </a:solidFill>
                <a:highlight>
                  <a:srgbClr val="00FFFF"/>
                </a:highlight>
              </a:rPr>
              <a:t>188</a:t>
            </a:r>
            <a:r>
              <a:rPr lang="en-US"/>
              <a:t> samples</a:t>
            </a:r>
          </a:p>
        </p:txBody>
      </p:sp>
    </p:spTree>
    <p:extLst>
      <p:ext uri="{BB962C8B-B14F-4D97-AF65-F5344CB8AC3E}">
        <p14:creationId xmlns:p14="http://schemas.microsoft.com/office/powerpoint/2010/main" val="275871322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FA84C-C236-E31E-08D0-1336A7A01185}"/>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FFCA1236-7015-F4D9-F8D5-09469A036EE6}"/>
              </a:ext>
            </a:extLst>
          </p:cNvPr>
          <p:cNvSpPr>
            <a:spLocks noGrp="1"/>
          </p:cNvSpPr>
          <p:nvPr>
            <p:ph idx="1"/>
          </p:nvPr>
        </p:nvSpPr>
        <p:spPr/>
        <p:txBody>
          <a:bodyPr/>
          <a:lstStyle/>
          <a:p>
            <a:r>
              <a:rPr lang="en-US"/>
              <a:t>Breast cancer is one of the most common and deadly cancers worldwide.</a:t>
            </a:r>
          </a:p>
          <a:p>
            <a:r>
              <a:rPr lang="en-US">
                <a:solidFill>
                  <a:srgbClr val="FF0000"/>
                </a:solidFill>
              </a:rPr>
              <a:t>High-throughput RNA sequencing (RNA-Seq) enables large-scale measurement of gene expression levels.</a:t>
            </a:r>
          </a:p>
          <a:p>
            <a:r>
              <a:rPr lang="en-US"/>
              <a:t>By analyzing gene expression profiles, we can distinguish tumor from normal tissue samples.</a:t>
            </a:r>
          </a:p>
        </p:txBody>
      </p:sp>
    </p:spTree>
    <p:extLst>
      <p:ext uri="{BB962C8B-B14F-4D97-AF65-F5344CB8AC3E}">
        <p14:creationId xmlns:p14="http://schemas.microsoft.com/office/powerpoint/2010/main" val="733751350"/>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6E3B7B-A451-DEED-20F4-FFD0EC49451F}"/>
              </a:ext>
            </a:extLst>
          </p:cNvPr>
          <p:cNvSpPr>
            <a:spLocks noGrp="1"/>
          </p:cNvSpPr>
          <p:nvPr>
            <p:ph type="title"/>
          </p:nvPr>
        </p:nvSpPr>
        <p:spPr/>
        <p:txBody>
          <a:bodyPr/>
          <a:lstStyle/>
          <a:p>
            <a:r>
              <a:rPr lang="en-US"/>
              <a:t>Exploratory Data Analysis</a:t>
            </a:r>
          </a:p>
        </p:txBody>
      </p:sp>
      <p:pic>
        <p:nvPicPr>
          <p:cNvPr id="8" name="Content Placeholder 7">
            <a:extLst>
              <a:ext uri="{FF2B5EF4-FFF2-40B4-BE49-F238E27FC236}">
                <a16:creationId xmlns:a16="http://schemas.microsoft.com/office/drawing/2014/main" id="{C843FAF6-FF9A-6601-6EB4-72E5CA4910A5}"/>
              </a:ext>
            </a:extLst>
          </p:cNvPr>
          <p:cNvPicPr>
            <a:picLocks noGrp="1" noChangeAspect="1"/>
          </p:cNvPicPr>
          <p:nvPr>
            <p:ph idx="1"/>
          </p:nvPr>
        </p:nvPicPr>
        <p:blipFill>
          <a:blip r:embed="rId2"/>
          <a:stretch>
            <a:fillRect/>
          </a:stretch>
        </p:blipFill>
        <p:spPr bwMode="auto">
          <a:xfrm>
            <a:off x="609600" y="2236560"/>
            <a:ext cx="10972800" cy="3253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030404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8D312-C1C8-1911-9596-7DB81786BF81}"/>
              </a:ext>
            </a:extLst>
          </p:cNvPr>
          <p:cNvSpPr>
            <a:spLocks noGrp="1"/>
          </p:cNvSpPr>
          <p:nvPr>
            <p:ph type="title"/>
          </p:nvPr>
        </p:nvSpPr>
        <p:spPr/>
        <p:txBody>
          <a:bodyPr/>
          <a:lstStyle/>
          <a:p>
            <a:r>
              <a:rPr lang="en-US"/>
              <a:t>Exploratory Data Analysis</a:t>
            </a:r>
          </a:p>
        </p:txBody>
      </p:sp>
      <p:pic>
        <p:nvPicPr>
          <p:cNvPr id="8" name="Content Placeholder 7">
            <a:extLst>
              <a:ext uri="{FF2B5EF4-FFF2-40B4-BE49-F238E27FC236}">
                <a16:creationId xmlns:a16="http://schemas.microsoft.com/office/drawing/2014/main" id="{6D5A98BE-C49B-0527-8179-17A49C2B1139}"/>
              </a:ext>
            </a:extLst>
          </p:cNvPr>
          <p:cNvPicPr>
            <a:picLocks noGrp="1" noChangeAspect="1"/>
          </p:cNvPicPr>
          <p:nvPr>
            <p:ph idx="1"/>
          </p:nvPr>
        </p:nvPicPr>
        <p:blipFill>
          <a:blip r:embed="rId2"/>
          <a:stretch>
            <a:fillRect/>
          </a:stretch>
        </p:blipFill>
        <p:spPr bwMode="auto">
          <a:xfrm>
            <a:off x="609600" y="2278016"/>
            <a:ext cx="10972800" cy="3170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602918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BA2BC-935A-7008-1B64-B52FC67CC7D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64E27C0-6C81-95FA-BD24-3DAD28644172}"/>
              </a:ext>
            </a:extLst>
          </p:cNvPr>
          <p:cNvSpPr>
            <a:spLocks noGrp="1"/>
          </p:cNvSpPr>
          <p:nvPr>
            <p:ph type="title"/>
          </p:nvPr>
        </p:nvSpPr>
        <p:spPr/>
        <p:txBody>
          <a:bodyPr/>
          <a:lstStyle/>
          <a:p>
            <a:r>
              <a:rPr lang="en-US"/>
              <a:t>Exploratory Data Analysis</a:t>
            </a:r>
          </a:p>
        </p:txBody>
      </p:sp>
      <p:pic>
        <p:nvPicPr>
          <p:cNvPr id="4" name="Content Placeholder 3">
            <a:extLst>
              <a:ext uri="{FF2B5EF4-FFF2-40B4-BE49-F238E27FC236}">
                <a16:creationId xmlns:a16="http://schemas.microsoft.com/office/drawing/2014/main" id="{7F2BF064-7840-ED20-C915-B99075A1CBBF}"/>
              </a:ext>
            </a:extLst>
          </p:cNvPr>
          <p:cNvPicPr>
            <a:picLocks noGrp="1" noChangeAspect="1"/>
          </p:cNvPicPr>
          <p:nvPr>
            <p:ph idx="1"/>
          </p:nvPr>
        </p:nvPicPr>
        <p:blipFill>
          <a:blip r:embed="rId2"/>
          <a:stretch>
            <a:fillRect/>
          </a:stretch>
        </p:blipFill>
        <p:spPr bwMode="auto">
          <a:xfrm>
            <a:off x="609600" y="2237377"/>
            <a:ext cx="10972800" cy="325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169989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FAD20-1A41-C81D-E2F4-30FADC0080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1A68BB-D56E-4FC5-D9BA-796A6B16DCAA}"/>
              </a:ext>
            </a:extLst>
          </p:cNvPr>
          <p:cNvSpPr>
            <a:spLocks noGrp="1"/>
          </p:cNvSpPr>
          <p:nvPr>
            <p:ph type="title"/>
          </p:nvPr>
        </p:nvSpPr>
        <p:spPr/>
        <p:txBody>
          <a:bodyPr/>
          <a:lstStyle/>
          <a:p>
            <a:r>
              <a:rPr lang="en-US"/>
              <a:t>Exploratory Data Analysis</a:t>
            </a:r>
          </a:p>
        </p:txBody>
      </p:sp>
      <p:pic>
        <p:nvPicPr>
          <p:cNvPr id="5" name="Content Placeholder 4">
            <a:extLst>
              <a:ext uri="{FF2B5EF4-FFF2-40B4-BE49-F238E27FC236}">
                <a16:creationId xmlns:a16="http://schemas.microsoft.com/office/drawing/2014/main" id="{5047A36A-CBFB-82E9-89B7-A92DE70B3ED4}"/>
              </a:ext>
            </a:extLst>
          </p:cNvPr>
          <p:cNvPicPr>
            <a:picLocks noGrp="1" noChangeAspect="1"/>
          </p:cNvPicPr>
          <p:nvPr>
            <p:ph idx="1"/>
          </p:nvPr>
        </p:nvPicPr>
        <p:blipFill>
          <a:blip r:embed="rId2"/>
          <a:stretch>
            <a:fillRect/>
          </a:stretch>
        </p:blipFill>
        <p:spPr bwMode="auto">
          <a:xfrm>
            <a:off x="609600" y="2280685"/>
            <a:ext cx="10972800" cy="316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234286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CF088-62AE-E300-9613-A0FDB96A4A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67A24D-CE19-1475-170D-48DA6A355D09}"/>
              </a:ext>
            </a:extLst>
          </p:cNvPr>
          <p:cNvSpPr>
            <a:spLocks noGrp="1"/>
          </p:cNvSpPr>
          <p:nvPr>
            <p:ph type="title"/>
          </p:nvPr>
        </p:nvSpPr>
        <p:spPr/>
        <p:txBody>
          <a:bodyPr/>
          <a:lstStyle/>
          <a:p>
            <a:r>
              <a:rPr lang="en-US"/>
              <a:t>Exploratory Data Analysis</a:t>
            </a:r>
          </a:p>
        </p:txBody>
      </p:sp>
      <p:pic>
        <p:nvPicPr>
          <p:cNvPr id="4" name="Content Placeholder 3">
            <a:extLst>
              <a:ext uri="{FF2B5EF4-FFF2-40B4-BE49-F238E27FC236}">
                <a16:creationId xmlns:a16="http://schemas.microsoft.com/office/drawing/2014/main" id="{23F0F8A8-DEE5-E683-4647-CD61C7061035}"/>
              </a:ext>
            </a:extLst>
          </p:cNvPr>
          <p:cNvPicPr>
            <a:picLocks noGrp="1" noChangeAspect="1"/>
          </p:cNvPicPr>
          <p:nvPr>
            <p:ph sz="half" idx="1"/>
          </p:nvPr>
        </p:nvPicPr>
        <p:blipFill>
          <a:blip r:embed="rId2"/>
          <a:stretch>
            <a:fillRect/>
          </a:stretch>
        </p:blipFill>
        <p:spPr>
          <a:xfrm>
            <a:off x="609600" y="1694990"/>
            <a:ext cx="5384800" cy="4336383"/>
          </a:xfrm>
          <a:prstGeom prst="rect">
            <a:avLst/>
          </a:prstGeom>
        </p:spPr>
      </p:pic>
      <p:pic>
        <p:nvPicPr>
          <p:cNvPr id="7" name="Content Placeholder 6">
            <a:extLst>
              <a:ext uri="{FF2B5EF4-FFF2-40B4-BE49-F238E27FC236}">
                <a16:creationId xmlns:a16="http://schemas.microsoft.com/office/drawing/2014/main" id="{279827AB-F957-E5FF-20B5-9B5A23355671}"/>
              </a:ext>
            </a:extLst>
          </p:cNvPr>
          <p:cNvPicPr>
            <a:picLocks noGrp="1" noChangeAspect="1"/>
          </p:cNvPicPr>
          <p:nvPr>
            <p:ph sz="half" idx="2"/>
          </p:nvPr>
        </p:nvPicPr>
        <p:blipFill>
          <a:blip r:embed="rId3"/>
          <a:stretch>
            <a:fillRect/>
          </a:stretch>
        </p:blipFill>
        <p:spPr>
          <a:xfrm>
            <a:off x="6197600" y="1608009"/>
            <a:ext cx="5384800" cy="4510345"/>
          </a:xfrm>
          <a:prstGeom prst="rect">
            <a:avLst/>
          </a:prstGeom>
        </p:spPr>
      </p:pic>
    </p:spTree>
    <p:extLst>
      <p:ext uri="{BB962C8B-B14F-4D97-AF65-F5344CB8AC3E}">
        <p14:creationId xmlns:p14="http://schemas.microsoft.com/office/powerpoint/2010/main" val="43857688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D8CF7-4E04-F52D-7FB2-840C52C1156D}"/>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30F3E3B-7C9E-5E61-C92E-F57729D84AD0}"/>
              </a:ext>
            </a:extLst>
          </p:cNvPr>
          <p:cNvSpPr>
            <a:spLocks noGrp="1"/>
          </p:cNvSpPr>
          <p:nvPr>
            <p:ph type="title"/>
          </p:nvPr>
        </p:nvSpPr>
        <p:spPr/>
        <p:txBody>
          <a:bodyPr/>
          <a:lstStyle/>
          <a:p>
            <a:r>
              <a:rPr lang="en-US"/>
              <a:t>Task 3: Survival analysis</a:t>
            </a:r>
          </a:p>
        </p:txBody>
      </p:sp>
      <p:sp>
        <p:nvSpPr>
          <p:cNvPr id="8" name="Text Placeholder 7">
            <a:extLst>
              <a:ext uri="{FF2B5EF4-FFF2-40B4-BE49-F238E27FC236}">
                <a16:creationId xmlns:a16="http://schemas.microsoft.com/office/drawing/2014/main" id="{847228BB-AD98-9E4C-6E03-34DEF03E503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2200574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71980-CFD8-7F0E-CC7B-B7489D8CE1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D14AE20-6DBC-F40E-CD34-CB62A94A17EF}"/>
              </a:ext>
            </a:extLst>
          </p:cNvPr>
          <p:cNvSpPr>
            <a:spLocks noGrp="1"/>
          </p:cNvSpPr>
          <p:nvPr>
            <p:ph type="title"/>
          </p:nvPr>
        </p:nvSpPr>
        <p:spPr/>
        <p:txBody>
          <a:bodyPr/>
          <a:lstStyle/>
          <a:p>
            <a:r>
              <a:rPr lang="en-US"/>
              <a:t>Exploratory Data Analysis</a:t>
            </a:r>
          </a:p>
        </p:txBody>
      </p:sp>
      <p:pic>
        <p:nvPicPr>
          <p:cNvPr id="7" name="Content Placeholder 6">
            <a:extLst>
              <a:ext uri="{FF2B5EF4-FFF2-40B4-BE49-F238E27FC236}">
                <a16:creationId xmlns:a16="http://schemas.microsoft.com/office/drawing/2014/main" id="{7D616D08-79B3-33E0-0BD3-E995F18D9F21}"/>
              </a:ext>
            </a:extLst>
          </p:cNvPr>
          <p:cNvPicPr>
            <a:picLocks noGrp="1" noChangeAspect="1"/>
          </p:cNvPicPr>
          <p:nvPr>
            <p:ph idx="1"/>
          </p:nvPr>
        </p:nvPicPr>
        <p:blipFill>
          <a:blip r:embed="rId2"/>
          <a:stretch>
            <a:fillRect/>
          </a:stretch>
        </p:blipFill>
        <p:spPr bwMode="auto">
          <a:xfrm>
            <a:off x="1624374" y="1600200"/>
            <a:ext cx="894325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257852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A05E5-57C4-C70D-025E-A4FF6B8A0C00}"/>
              </a:ext>
            </a:extLst>
          </p:cNvPr>
          <p:cNvSpPr>
            <a:spLocks noGrp="1"/>
          </p:cNvSpPr>
          <p:nvPr>
            <p:ph type="title"/>
          </p:nvPr>
        </p:nvSpPr>
        <p:spPr/>
        <p:txBody>
          <a:bodyPr/>
          <a:lstStyle/>
          <a:p>
            <a:r>
              <a:rPr lang="en-US"/>
              <a:t>Exploratory Data Analysis</a:t>
            </a:r>
          </a:p>
        </p:txBody>
      </p:sp>
      <p:pic>
        <p:nvPicPr>
          <p:cNvPr id="11" name="Content Placeholder 10">
            <a:extLst>
              <a:ext uri="{FF2B5EF4-FFF2-40B4-BE49-F238E27FC236}">
                <a16:creationId xmlns:a16="http://schemas.microsoft.com/office/drawing/2014/main" id="{038044DD-7458-95FE-E05B-3845160DBD47}"/>
              </a:ext>
            </a:extLst>
          </p:cNvPr>
          <p:cNvPicPr>
            <a:picLocks noGrp="1" noChangeAspect="1"/>
          </p:cNvPicPr>
          <p:nvPr>
            <p:ph sz="half" idx="1"/>
          </p:nvPr>
        </p:nvPicPr>
        <p:blipFill>
          <a:blip r:embed="rId2"/>
          <a:stretch>
            <a:fillRect/>
          </a:stretch>
        </p:blipFill>
        <p:spPr>
          <a:xfrm>
            <a:off x="720725" y="1720056"/>
            <a:ext cx="5162550" cy="4286250"/>
          </a:xfrm>
          <a:prstGeom prst="rect">
            <a:avLst/>
          </a:prstGeom>
        </p:spPr>
      </p:pic>
      <p:pic>
        <p:nvPicPr>
          <p:cNvPr id="16" name="Content Placeholder 15">
            <a:extLst>
              <a:ext uri="{FF2B5EF4-FFF2-40B4-BE49-F238E27FC236}">
                <a16:creationId xmlns:a16="http://schemas.microsoft.com/office/drawing/2014/main" id="{DFC44D02-AA1D-B93E-09E4-D46E10CEAD23}"/>
              </a:ext>
            </a:extLst>
          </p:cNvPr>
          <p:cNvPicPr>
            <a:picLocks noGrp="1" noChangeAspect="1"/>
          </p:cNvPicPr>
          <p:nvPr>
            <p:ph sz="half" idx="2"/>
          </p:nvPr>
        </p:nvPicPr>
        <p:blipFill>
          <a:blip r:embed="rId3"/>
          <a:stretch>
            <a:fillRect/>
          </a:stretch>
        </p:blipFill>
        <p:spPr>
          <a:xfrm>
            <a:off x="6308725" y="1720056"/>
            <a:ext cx="5162550" cy="4286250"/>
          </a:xfrm>
          <a:prstGeom prst="rect">
            <a:avLst/>
          </a:prstGeom>
        </p:spPr>
      </p:pic>
    </p:spTree>
    <p:extLst>
      <p:ext uri="{BB962C8B-B14F-4D97-AF65-F5344CB8AC3E}">
        <p14:creationId xmlns:p14="http://schemas.microsoft.com/office/powerpoint/2010/main" val="25654146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AA9FE-6060-8D1D-B474-02FBF94F6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F79B7E-B727-ADDA-4A05-39CEEDA33A47}"/>
              </a:ext>
            </a:extLst>
          </p:cNvPr>
          <p:cNvSpPr>
            <a:spLocks noGrp="1"/>
          </p:cNvSpPr>
          <p:nvPr>
            <p:ph type="title"/>
          </p:nvPr>
        </p:nvSpPr>
        <p:spPr/>
        <p:txBody>
          <a:bodyPr/>
          <a:lstStyle/>
          <a:p>
            <a:r>
              <a:rPr lang="en-US"/>
              <a:t>Exploratory Data Analysis</a:t>
            </a:r>
          </a:p>
        </p:txBody>
      </p:sp>
      <p:pic>
        <p:nvPicPr>
          <p:cNvPr id="13" name="Content Placeholder 12">
            <a:extLst>
              <a:ext uri="{FF2B5EF4-FFF2-40B4-BE49-F238E27FC236}">
                <a16:creationId xmlns:a16="http://schemas.microsoft.com/office/drawing/2014/main" id="{BE40476A-C155-73B1-4ED5-505A57FB86B4}"/>
              </a:ext>
            </a:extLst>
          </p:cNvPr>
          <p:cNvPicPr>
            <a:picLocks noGrp="1" noChangeAspect="1"/>
          </p:cNvPicPr>
          <p:nvPr>
            <p:ph sz="half" idx="1"/>
          </p:nvPr>
        </p:nvPicPr>
        <p:blipFill>
          <a:blip r:embed="rId2"/>
          <a:stretch>
            <a:fillRect/>
          </a:stretch>
        </p:blipFill>
        <p:spPr>
          <a:xfrm>
            <a:off x="720725" y="1720056"/>
            <a:ext cx="5162550" cy="4286250"/>
          </a:xfrm>
          <a:prstGeom prst="rect">
            <a:avLst/>
          </a:prstGeom>
        </p:spPr>
      </p:pic>
      <p:pic>
        <p:nvPicPr>
          <p:cNvPr id="15" name="Content Placeholder 14">
            <a:extLst>
              <a:ext uri="{FF2B5EF4-FFF2-40B4-BE49-F238E27FC236}">
                <a16:creationId xmlns:a16="http://schemas.microsoft.com/office/drawing/2014/main" id="{579F1B64-6905-EAA4-6797-9C2D22008E49}"/>
              </a:ext>
            </a:extLst>
          </p:cNvPr>
          <p:cNvPicPr>
            <a:picLocks noGrp="1" noChangeAspect="1"/>
          </p:cNvPicPr>
          <p:nvPr>
            <p:ph sz="half" idx="2"/>
          </p:nvPr>
        </p:nvPicPr>
        <p:blipFill>
          <a:blip r:embed="rId3"/>
          <a:stretch>
            <a:fillRect/>
          </a:stretch>
        </p:blipFill>
        <p:spPr>
          <a:xfrm>
            <a:off x="6308725" y="1720056"/>
            <a:ext cx="5162550" cy="4286250"/>
          </a:xfrm>
          <a:prstGeom prst="rect">
            <a:avLst/>
          </a:prstGeom>
        </p:spPr>
      </p:pic>
    </p:spTree>
    <p:extLst>
      <p:ext uri="{BB962C8B-B14F-4D97-AF65-F5344CB8AC3E}">
        <p14:creationId xmlns:p14="http://schemas.microsoft.com/office/powerpoint/2010/main" val="409007198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A3579-B978-BC88-C0CF-8E207F5568CE}"/>
              </a:ext>
            </a:extLst>
          </p:cNvPr>
          <p:cNvSpPr>
            <a:spLocks noGrp="1"/>
          </p:cNvSpPr>
          <p:nvPr>
            <p:ph type="title"/>
          </p:nvPr>
        </p:nvSpPr>
        <p:spPr/>
        <p:txBody>
          <a:bodyPr/>
          <a:lstStyle/>
          <a:p>
            <a:r>
              <a:rPr lang="en-US"/>
              <a:t>Exploratory Data Analysis</a:t>
            </a:r>
          </a:p>
        </p:txBody>
      </p:sp>
      <p:pic>
        <p:nvPicPr>
          <p:cNvPr id="7" name="Content Placeholder 6">
            <a:extLst>
              <a:ext uri="{FF2B5EF4-FFF2-40B4-BE49-F238E27FC236}">
                <a16:creationId xmlns:a16="http://schemas.microsoft.com/office/drawing/2014/main" id="{EC9317BC-0C97-CAF9-CA2E-08D13CCAABFC}"/>
              </a:ext>
            </a:extLst>
          </p:cNvPr>
          <p:cNvPicPr>
            <a:picLocks noGrp="1" noChangeAspect="1"/>
          </p:cNvPicPr>
          <p:nvPr>
            <p:ph sz="half" idx="1"/>
          </p:nvPr>
        </p:nvPicPr>
        <p:blipFill>
          <a:blip r:embed="rId2"/>
          <a:stretch>
            <a:fillRect/>
          </a:stretch>
        </p:blipFill>
        <p:spPr>
          <a:xfrm>
            <a:off x="720725" y="1720056"/>
            <a:ext cx="5162550" cy="4286250"/>
          </a:xfrm>
          <a:prstGeom prst="rect">
            <a:avLst/>
          </a:prstGeom>
        </p:spPr>
      </p:pic>
      <p:pic>
        <p:nvPicPr>
          <p:cNvPr id="8" name="Content Placeholder 7">
            <a:extLst>
              <a:ext uri="{FF2B5EF4-FFF2-40B4-BE49-F238E27FC236}">
                <a16:creationId xmlns:a16="http://schemas.microsoft.com/office/drawing/2014/main" id="{2BFD05BF-F3F7-48EB-EAB5-A0385DC686E5}"/>
              </a:ext>
            </a:extLst>
          </p:cNvPr>
          <p:cNvPicPr>
            <a:picLocks noGrp="1" noChangeAspect="1"/>
          </p:cNvPicPr>
          <p:nvPr>
            <p:ph sz="half" idx="2"/>
          </p:nvPr>
        </p:nvPicPr>
        <p:blipFill>
          <a:blip r:embed="rId3"/>
          <a:stretch>
            <a:fillRect/>
          </a:stretch>
        </p:blipFill>
        <p:spPr>
          <a:xfrm>
            <a:off x="6308725" y="1720056"/>
            <a:ext cx="5162550" cy="4286250"/>
          </a:xfrm>
          <a:prstGeom prst="rect">
            <a:avLst/>
          </a:prstGeom>
        </p:spPr>
      </p:pic>
    </p:spTree>
    <p:extLst>
      <p:ext uri="{BB962C8B-B14F-4D97-AF65-F5344CB8AC3E}">
        <p14:creationId xmlns:p14="http://schemas.microsoft.com/office/powerpoint/2010/main" val="205989040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BBA8F-CE93-6FC7-E18D-ABBBCA7D22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D3600A-7DF4-CC7E-34D6-A8721339EF29}"/>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6234D07D-31A6-917A-1257-6DC6053957B0}"/>
              </a:ext>
            </a:extLst>
          </p:cNvPr>
          <p:cNvSpPr>
            <a:spLocks noGrp="1"/>
          </p:cNvSpPr>
          <p:nvPr>
            <p:ph idx="1"/>
          </p:nvPr>
        </p:nvSpPr>
        <p:spPr/>
        <p:txBody>
          <a:bodyPr/>
          <a:lstStyle/>
          <a:p>
            <a:r>
              <a:rPr lang="en-US">
                <a:solidFill>
                  <a:schemeClr val="tx1"/>
                </a:solidFill>
                <a:highlight>
                  <a:srgbClr val="00FF00"/>
                </a:highlight>
              </a:rPr>
              <a:t>Breast cancer</a:t>
            </a:r>
            <a:r>
              <a:rPr lang="en-US"/>
              <a:t> is one of the most common and deadly cancers worldwide.</a:t>
            </a:r>
          </a:p>
        </p:txBody>
      </p:sp>
    </p:spTree>
    <p:extLst>
      <p:ext uri="{BB962C8B-B14F-4D97-AF65-F5344CB8AC3E}">
        <p14:creationId xmlns:p14="http://schemas.microsoft.com/office/powerpoint/2010/main" val="500905714"/>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0AEFF-F03D-9C9E-3957-9D84B36E4A47}"/>
              </a:ext>
            </a:extLst>
          </p:cNvPr>
          <p:cNvSpPr>
            <a:spLocks noGrp="1"/>
          </p:cNvSpPr>
          <p:nvPr>
            <p:ph type="title"/>
          </p:nvPr>
        </p:nvSpPr>
        <p:spPr/>
        <p:txBody>
          <a:bodyPr/>
          <a:lstStyle/>
          <a:p>
            <a:r>
              <a:rPr lang="en-US"/>
              <a:t>Exploratory Data Analysis</a:t>
            </a:r>
          </a:p>
        </p:txBody>
      </p:sp>
      <p:pic>
        <p:nvPicPr>
          <p:cNvPr id="6" name="Content Placeholder 5">
            <a:extLst>
              <a:ext uri="{FF2B5EF4-FFF2-40B4-BE49-F238E27FC236}">
                <a16:creationId xmlns:a16="http://schemas.microsoft.com/office/drawing/2014/main" id="{5AD9D095-1D89-A990-9AF6-E860250BD419}"/>
              </a:ext>
            </a:extLst>
          </p:cNvPr>
          <p:cNvPicPr>
            <a:picLocks noGrp="1" noChangeAspect="1"/>
          </p:cNvPicPr>
          <p:nvPr>
            <p:ph sz="half" idx="1"/>
          </p:nvPr>
        </p:nvPicPr>
        <p:blipFill>
          <a:blip r:embed="rId2"/>
          <a:stretch>
            <a:fillRect/>
          </a:stretch>
        </p:blipFill>
        <p:spPr bwMode="auto">
          <a:xfrm>
            <a:off x="609600" y="1854566"/>
            <a:ext cx="5384800" cy="401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Content Placeholder 7">
            <a:extLst>
              <a:ext uri="{FF2B5EF4-FFF2-40B4-BE49-F238E27FC236}">
                <a16:creationId xmlns:a16="http://schemas.microsoft.com/office/drawing/2014/main" id="{547D875C-C610-D7F9-7809-2F8211304D3C}"/>
              </a:ext>
            </a:extLst>
          </p:cNvPr>
          <p:cNvPicPr>
            <a:picLocks noGrp="1" noChangeAspect="1"/>
          </p:cNvPicPr>
          <p:nvPr>
            <p:ph sz="half" idx="2"/>
          </p:nvPr>
        </p:nvPicPr>
        <p:blipFill>
          <a:blip r:embed="rId3"/>
          <a:stretch>
            <a:fillRect/>
          </a:stretch>
        </p:blipFill>
        <p:spPr bwMode="auto">
          <a:xfrm>
            <a:off x="6197600" y="1854566"/>
            <a:ext cx="5384800" cy="401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082278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0E4EAF9-AD46-9850-8399-6BAC6256EA84}"/>
              </a:ext>
            </a:extLst>
          </p:cNvPr>
          <p:cNvSpPr>
            <a:spLocks noGrp="1"/>
          </p:cNvSpPr>
          <p:nvPr>
            <p:ph type="title"/>
          </p:nvPr>
        </p:nvSpPr>
        <p:spPr/>
        <p:txBody>
          <a:bodyPr/>
          <a:lstStyle/>
          <a:p>
            <a:r>
              <a:rPr lang="en-US"/>
              <a:t>Exploratory Data Analysis</a:t>
            </a:r>
          </a:p>
        </p:txBody>
      </p:sp>
      <p:pic>
        <p:nvPicPr>
          <p:cNvPr id="20" name="Content Placeholder 19">
            <a:extLst>
              <a:ext uri="{FF2B5EF4-FFF2-40B4-BE49-F238E27FC236}">
                <a16:creationId xmlns:a16="http://schemas.microsoft.com/office/drawing/2014/main" id="{964038D1-7836-D926-AD7A-D658B2126395}"/>
              </a:ext>
            </a:extLst>
          </p:cNvPr>
          <p:cNvPicPr>
            <a:picLocks noGrp="1" noChangeAspect="1"/>
          </p:cNvPicPr>
          <p:nvPr>
            <p:ph sz="half" idx="1"/>
          </p:nvPr>
        </p:nvPicPr>
        <p:blipFill>
          <a:blip r:embed="rId2"/>
          <a:stretch>
            <a:fillRect/>
          </a:stretch>
        </p:blipFill>
        <p:spPr bwMode="auto">
          <a:xfrm>
            <a:off x="1465094" y="1600200"/>
            <a:ext cx="306421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Content Placeholder 31">
            <a:extLst>
              <a:ext uri="{FF2B5EF4-FFF2-40B4-BE49-F238E27FC236}">
                <a16:creationId xmlns:a16="http://schemas.microsoft.com/office/drawing/2014/main" id="{E8CE8B74-5E7C-F527-BE44-16694C2B1B90}"/>
              </a:ext>
            </a:extLst>
          </p:cNvPr>
          <p:cNvPicPr>
            <a:picLocks noGrp="1" noChangeAspect="1"/>
          </p:cNvPicPr>
          <p:nvPr>
            <p:ph sz="half" idx="13"/>
          </p:nvPr>
        </p:nvPicPr>
        <p:blipFill>
          <a:blip r:embed="rId3"/>
          <a:stretch>
            <a:fillRect/>
          </a:stretch>
        </p:blipFill>
        <p:spPr>
          <a:xfrm>
            <a:off x="7661656" y="1608138"/>
            <a:ext cx="3066288" cy="2286000"/>
          </a:xfrm>
          <a:prstGeom prst="rect">
            <a:avLst/>
          </a:prstGeom>
        </p:spPr>
      </p:pic>
      <p:pic>
        <p:nvPicPr>
          <p:cNvPr id="37" name="Content Placeholder 36">
            <a:extLst>
              <a:ext uri="{FF2B5EF4-FFF2-40B4-BE49-F238E27FC236}">
                <a16:creationId xmlns:a16="http://schemas.microsoft.com/office/drawing/2014/main" id="{DCFC4748-64DA-0B70-C29D-EB288F5A3A6D}"/>
              </a:ext>
            </a:extLst>
          </p:cNvPr>
          <p:cNvPicPr>
            <a:picLocks noGrp="1" noChangeAspect="1"/>
          </p:cNvPicPr>
          <p:nvPr>
            <p:ph sz="half" idx="14"/>
          </p:nvPr>
        </p:nvPicPr>
        <p:blipFill>
          <a:blip r:embed="rId4"/>
          <a:stretch>
            <a:fillRect/>
          </a:stretch>
        </p:blipFill>
        <p:spPr bwMode="auto">
          <a:xfrm>
            <a:off x="7662694" y="3894138"/>
            <a:ext cx="306421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Content Placeholder 34">
            <a:extLst>
              <a:ext uri="{FF2B5EF4-FFF2-40B4-BE49-F238E27FC236}">
                <a16:creationId xmlns:a16="http://schemas.microsoft.com/office/drawing/2014/main" id="{F714C2BE-D752-AE4A-9C5B-DCDA9593548D}"/>
              </a:ext>
            </a:extLst>
          </p:cNvPr>
          <p:cNvPicPr>
            <a:picLocks noGrp="1" noChangeAspect="1"/>
          </p:cNvPicPr>
          <p:nvPr>
            <p:ph sz="half" idx="12"/>
          </p:nvPr>
        </p:nvPicPr>
        <p:blipFill>
          <a:blip r:embed="rId5"/>
          <a:stretch>
            <a:fillRect/>
          </a:stretch>
        </p:blipFill>
        <p:spPr bwMode="auto">
          <a:xfrm>
            <a:off x="1465094" y="3886200"/>
            <a:ext cx="306421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553950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DC67DB-CB2B-95ED-EB2F-6B277B43CE66}"/>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15A57FBE-D621-3C21-083A-30B1AC197ACC}"/>
              </a:ext>
            </a:extLst>
          </p:cNvPr>
          <p:cNvSpPr>
            <a:spLocks noGrp="1"/>
          </p:cNvSpPr>
          <p:nvPr>
            <p:ph type="title"/>
          </p:nvPr>
        </p:nvSpPr>
        <p:spPr/>
        <p:txBody>
          <a:bodyPr/>
          <a:lstStyle/>
          <a:p>
            <a:r>
              <a:rPr lang="en-US"/>
              <a:t>Exploratory Data Analysis</a:t>
            </a:r>
          </a:p>
        </p:txBody>
      </p:sp>
      <p:pic>
        <p:nvPicPr>
          <p:cNvPr id="37" name="Content Placeholder 36">
            <a:extLst>
              <a:ext uri="{FF2B5EF4-FFF2-40B4-BE49-F238E27FC236}">
                <a16:creationId xmlns:a16="http://schemas.microsoft.com/office/drawing/2014/main" id="{491DFF61-E6F8-F166-63DA-E5A7D7507234}"/>
              </a:ext>
            </a:extLst>
          </p:cNvPr>
          <p:cNvPicPr>
            <a:picLocks noGrp="1" noChangeAspect="1"/>
          </p:cNvPicPr>
          <p:nvPr>
            <p:ph sz="half" idx="14"/>
          </p:nvPr>
        </p:nvPicPr>
        <p:blipFill>
          <a:blip r:embed="rId2"/>
          <a:stretch>
            <a:fillRect/>
          </a:stretch>
        </p:blipFill>
        <p:spPr bwMode="auto">
          <a:xfrm>
            <a:off x="7662694" y="3894138"/>
            <a:ext cx="306421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Content Placeholder 34">
            <a:extLst>
              <a:ext uri="{FF2B5EF4-FFF2-40B4-BE49-F238E27FC236}">
                <a16:creationId xmlns:a16="http://schemas.microsoft.com/office/drawing/2014/main" id="{E6189D14-F2A0-9BD9-390A-6DA53C28C4BE}"/>
              </a:ext>
            </a:extLst>
          </p:cNvPr>
          <p:cNvPicPr>
            <a:picLocks noGrp="1" noChangeAspect="1"/>
          </p:cNvPicPr>
          <p:nvPr>
            <p:ph sz="half" idx="12"/>
          </p:nvPr>
        </p:nvPicPr>
        <p:blipFill>
          <a:blip r:embed="rId3"/>
          <a:stretch>
            <a:fillRect/>
          </a:stretch>
        </p:blipFill>
        <p:spPr bwMode="auto">
          <a:xfrm>
            <a:off x="1465094" y="3886200"/>
            <a:ext cx="306421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Content Placeholder 27">
            <a:extLst>
              <a:ext uri="{FF2B5EF4-FFF2-40B4-BE49-F238E27FC236}">
                <a16:creationId xmlns:a16="http://schemas.microsoft.com/office/drawing/2014/main" id="{E372DE28-B3F7-C38B-04C5-BB8198E9AFB0}"/>
              </a:ext>
            </a:extLst>
          </p:cNvPr>
          <p:cNvPicPr>
            <a:picLocks noGrp="1" noChangeAspect="1"/>
          </p:cNvPicPr>
          <p:nvPr>
            <p:ph sz="half" idx="1"/>
          </p:nvPr>
        </p:nvPicPr>
        <p:blipFill>
          <a:blip r:embed="rId4"/>
          <a:stretch>
            <a:fillRect/>
          </a:stretch>
        </p:blipFill>
        <p:spPr bwMode="auto">
          <a:xfrm>
            <a:off x="1465094" y="1600200"/>
            <a:ext cx="306421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Content Placeholder 32">
            <a:extLst>
              <a:ext uri="{FF2B5EF4-FFF2-40B4-BE49-F238E27FC236}">
                <a16:creationId xmlns:a16="http://schemas.microsoft.com/office/drawing/2014/main" id="{AB272DF7-9BC3-1B37-1817-A4D12871A5F8}"/>
              </a:ext>
            </a:extLst>
          </p:cNvPr>
          <p:cNvPicPr>
            <a:picLocks noGrp="1" noChangeAspect="1"/>
          </p:cNvPicPr>
          <p:nvPr>
            <p:ph sz="half" idx="13"/>
          </p:nvPr>
        </p:nvPicPr>
        <p:blipFill>
          <a:blip r:embed="rId5"/>
          <a:stretch>
            <a:fillRect/>
          </a:stretch>
        </p:blipFill>
        <p:spPr bwMode="auto">
          <a:xfrm>
            <a:off x="7662694" y="1608138"/>
            <a:ext cx="306421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0454748"/>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A3E9349-D0FF-BCCA-9DA4-F128729B7CB7}"/>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C9940395-4EF1-98F1-37D1-664835F4E304}"/>
              </a:ext>
            </a:extLst>
          </p:cNvPr>
          <p:cNvSpPr>
            <a:spLocks noGrp="1"/>
          </p:cNvSpPr>
          <p:nvPr>
            <p:ph type="title"/>
          </p:nvPr>
        </p:nvSpPr>
        <p:spPr/>
        <p:txBody>
          <a:bodyPr/>
          <a:lstStyle/>
          <a:p>
            <a:r>
              <a:rPr lang="en-US"/>
              <a:t>Exploratory Data Analysis</a:t>
            </a:r>
          </a:p>
        </p:txBody>
      </p:sp>
      <p:pic>
        <p:nvPicPr>
          <p:cNvPr id="7" name="Content Placeholder 6">
            <a:extLst>
              <a:ext uri="{FF2B5EF4-FFF2-40B4-BE49-F238E27FC236}">
                <a16:creationId xmlns:a16="http://schemas.microsoft.com/office/drawing/2014/main" id="{BB909A50-C2BD-FA86-62C5-4AC0ECEFE45F}"/>
              </a:ext>
            </a:extLst>
          </p:cNvPr>
          <p:cNvPicPr>
            <a:picLocks noGrp="1" noChangeAspect="1"/>
          </p:cNvPicPr>
          <p:nvPr>
            <p:ph sz="half" idx="1"/>
          </p:nvPr>
        </p:nvPicPr>
        <p:blipFill>
          <a:blip r:embed="rId2"/>
          <a:stretch>
            <a:fillRect/>
          </a:stretch>
        </p:blipFill>
        <p:spPr bwMode="auto">
          <a:xfrm>
            <a:off x="1465094" y="1600200"/>
            <a:ext cx="306421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Content Placeholder 11">
            <a:extLst>
              <a:ext uri="{FF2B5EF4-FFF2-40B4-BE49-F238E27FC236}">
                <a16:creationId xmlns:a16="http://schemas.microsoft.com/office/drawing/2014/main" id="{1976BB5F-E420-2798-3994-064B46AED39F}"/>
              </a:ext>
            </a:extLst>
          </p:cNvPr>
          <p:cNvPicPr>
            <a:picLocks noGrp="1" noChangeAspect="1"/>
          </p:cNvPicPr>
          <p:nvPr>
            <p:ph sz="half" idx="12"/>
          </p:nvPr>
        </p:nvPicPr>
        <p:blipFill>
          <a:blip r:embed="rId3"/>
          <a:stretch>
            <a:fillRect/>
          </a:stretch>
        </p:blipFill>
        <p:spPr bwMode="auto">
          <a:xfrm>
            <a:off x="1465094" y="3886200"/>
            <a:ext cx="306421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Content Placeholder 8">
            <a:extLst>
              <a:ext uri="{FF2B5EF4-FFF2-40B4-BE49-F238E27FC236}">
                <a16:creationId xmlns:a16="http://schemas.microsoft.com/office/drawing/2014/main" id="{3EEC5F5F-FEA7-AC11-6159-D066AA1723CF}"/>
              </a:ext>
            </a:extLst>
          </p:cNvPr>
          <p:cNvPicPr>
            <a:picLocks noGrp="1" noChangeAspect="1"/>
          </p:cNvPicPr>
          <p:nvPr>
            <p:ph sz="half" idx="13"/>
          </p:nvPr>
        </p:nvPicPr>
        <p:blipFill>
          <a:blip r:embed="rId4"/>
          <a:stretch>
            <a:fillRect/>
          </a:stretch>
        </p:blipFill>
        <p:spPr bwMode="auto">
          <a:xfrm>
            <a:off x="7662694" y="1608138"/>
            <a:ext cx="306421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Content Placeholder 13">
            <a:extLst>
              <a:ext uri="{FF2B5EF4-FFF2-40B4-BE49-F238E27FC236}">
                <a16:creationId xmlns:a16="http://schemas.microsoft.com/office/drawing/2014/main" id="{8A1BE8D1-FF0B-703A-834A-62A5B7BC2B00}"/>
              </a:ext>
            </a:extLst>
          </p:cNvPr>
          <p:cNvPicPr>
            <a:picLocks noGrp="1" noChangeAspect="1"/>
          </p:cNvPicPr>
          <p:nvPr>
            <p:ph sz="half" idx="14"/>
          </p:nvPr>
        </p:nvPicPr>
        <p:blipFill>
          <a:blip r:embed="rId5"/>
          <a:stretch>
            <a:fillRect/>
          </a:stretch>
        </p:blipFill>
        <p:spPr bwMode="auto">
          <a:xfrm>
            <a:off x="7665126" y="3894138"/>
            <a:ext cx="305934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155079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B1A38-D851-A619-0A8F-6B38A25F1C7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F31F863-1EE7-D029-963F-D1E12D9682D8}"/>
              </a:ext>
            </a:extLst>
          </p:cNvPr>
          <p:cNvSpPr>
            <a:spLocks noGrp="1"/>
          </p:cNvSpPr>
          <p:nvPr>
            <p:ph type="title"/>
          </p:nvPr>
        </p:nvSpPr>
        <p:spPr/>
        <p:txBody>
          <a:bodyPr/>
          <a:lstStyle/>
          <a:p>
            <a:r>
              <a:rPr lang="en-US"/>
              <a:t>Table of Content</a:t>
            </a:r>
          </a:p>
        </p:txBody>
      </p:sp>
      <p:sp>
        <p:nvSpPr>
          <p:cNvPr id="6" name="Content Placeholder 5">
            <a:extLst>
              <a:ext uri="{FF2B5EF4-FFF2-40B4-BE49-F238E27FC236}">
                <a16:creationId xmlns:a16="http://schemas.microsoft.com/office/drawing/2014/main" id="{6D00789E-DF21-36E7-2AB8-2E62B3AA5CEA}"/>
              </a:ext>
            </a:extLst>
          </p:cNvPr>
          <p:cNvSpPr>
            <a:spLocks noGrp="1"/>
          </p:cNvSpPr>
          <p:nvPr>
            <p:ph idx="1"/>
          </p:nvPr>
        </p:nvSpPr>
        <p:spPr/>
        <p:txBody>
          <a:bodyPr/>
          <a:lstStyle/>
          <a:p>
            <a:pPr marL="514350" indent="-514350">
              <a:buFont typeface="+mj-lt"/>
              <a:buAutoNum type="arabicPeriod"/>
            </a:pPr>
            <a:r>
              <a:rPr lang="en-US"/>
              <a:t>Introduction &amp; Problem Statement</a:t>
            </a:r>
          </a:p>
          <a:p>
            <a:pPr marL="514350" indent="-514350">
              <a:buFont typeface="+mj-lt"/>
              <a:buAutoNum type="arabicPeriod"/>
            </a:pPr>
            <a:r>
              <a:rPr lang="en-US">
                <a:solidFill>
                  <a:srgbClr val="FF0000"/>
                </a:solidFill>
              </a:rPr>
              <a:t>Data Preparation</a:t>
            </a:r>
          </a:p>
          <a:p>
            <a:pPr marL="514350" indent="-514350">
              <a:buFont typeface="+mj-lt"/>
              <a:buAutoNum type="arabicPeriod"/>
            </a:pPr>
            <a:r>
              <a:rPr lang="en-US"/>
              <a:t>Exploratory Data Analysis</a:t>
            </a:r>
          </a:p>
          <a:p>
            <a:pPr marL="514350" indent="-514350">
              <a:buFont typeface="+mj-lt"/>
              <a:buAutoNum type="arabicPeriod"/>
            </a:pPr>
            <a:r>
              <a:rPr lang="en-US">
                <a:solidFill>
                  <a:schemeClr val="tx1"/>
                </a:solidFill>
                <a:highlight>
                  <a:srgbClr val="00FFFF"/>
                </a:highlight>
              </a:rPr>
              <a:t>Data Preprocessing</a:t>
            </a:r>
          </a:p>
          <a:p>
            <a:pPr marL="514350" indent="-514350">
              <a:buFont typeface="+mj-lt"/>
              <a:buAutoNum type="arabicPeriod"/>
            </a:pPr>
            <a:r>
              <a:rPr lang="en-US"/>
              <a:t>Modeling &amp; Results</a:t>
            </a:r>
          </a:p>
          <a:p>
            <a:pPr marL="514350" indent="-514350">
              <a:buFont typeface="+mj-lt"/>
              <a:buAutoNum type="arabicPeriod"/>
            </a:pPr>
            <a:r>
              <a:rPr lang="en-US">
                <a:solidFill>
                  <a:srgbClr val="FF0000"/>
                </a:solidFill>
              </a:rPr>
              <a:t>Demo</a:t>
            </a:r>
            <a:endParaRPr lang="en-US"/>
          </a:p>
        </p:txBody>
      </p:sp>
    </p:spTree>
    <p:extLst>
      <p:ext uri="{BB962C8B-B14F-4D97-AF65-F5344CB8AC3E}">
        <p14:creationId xmlns:p14="http://schemas.microsoft.com/office/powerpoint/2010/main" val="106840599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F657B-A110-D320-12B3-DF08B66D8194}"/>
            </a:ext>
          </a:extLst>
        </p:cNvPr>
        <p:cNvGrpSpPr/>
        <p:nvPr/>
      </p:nvGrpSpPr>
      <p:grpSpPr>
        <a:xfrm>
          <a:off x="0" y="0"/>
          <a:ext cx="0" cy="0"/>
          <a:chOff x="0" y="0"/>
          <a:chExt cx="0" cy="0"/>
        </a:xfrm>
      </p:grpSpPr>
      <p:pic>
        <p:nvPicPr>
          <p:cNvPr id="4" name="Picture 3" descr="A diagram of a process&#10;&#10;AI-generated content may be incorrect.">
            <a:extLst>
              <a:ext uri="{FF2B5EF4-FFF2-40B4-BE49-F238E27FC236}">
                <a16:creationId xmlns:a16="http://schemas.microsoft.com/office/drawing/2014/main" id="{D1A650D3-2C65-FAC9-791C-C011EE6C0796}"/>
              </a:ext>
            </a:extLst>
          </p:cNvPr>
          <p:cNvPicPr>
            <a:picLocks noChangeAspect="1"/>
          </p:cNvPicPr>
          <p:nvPr/>
        </p:nvPicPr>
        <p:blipFill>
          <a:blip r:embed="rId2"/>
          <a:stretch>
            <a:fillRect/>
          </a:stretch>
        </p:blipFill>
        <p:spPr>
          <a:xfrm>
            <a:off x="0" y="2223198"/>
            <a:ext cx="12192000" cy="2411604"/>
          </a:xfrm>
          <a:prstGeom prst="rect">
            <a:avLst/>
          </a:prstGeom>
        </p:spPr>
      </p:pic>
    </p:spTree>
    <p:extLst>
      <p:ext uri="{BB962C8B-B14F-4D97-AF65-F5344CB8AC3E}">
        <p14:creationId xmlns:p14="http://schemas.microsoft.com/office/powerpoint/2010/main" val="258467770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F4B37-FDF5-7490-7488-6B893DF316B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C66E5111-EEFC-4774-4BB2-1BCB515BE6A4}"/>
              </a:ext>
            </a:extLst>
          </p:cNvPr>
          <p:cNvSpPr>
            <a:spLocks noGrp="1"/>
          </p:cNvSpPr>
          <p:nvPr>
            <p:ph type="title"/>
          </p:nvPr>
        </p:nvSpPr>
        <p:spPr/>
        <p:txBody>
          <a:bodyPr/>
          <a:lstStyle/>
          <a:p>
            <a:r>
              <a:rPr lang="en-US"/>
              <a:t>Task 1: Normal vs Tumor</a:t>
            </a:r>
          </a:p>
        </p:txBody>
      </p:sp>
      <p:sp>
        <p:nvSpPr>
          <p:cNvPr id="8" name="Text Placeholder 7">
            <a:extLst>
              <a:ext uri="{FF2B5EF4-FFF2-40B4-BE49-F238E27FC236}">
                <a16:creationId xmlns:a16="http://schemas.microsoft.com/office/drawing/2014/main" id="{3879F89A-D88A-CDB4-79BE-291E2B704F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887505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FA26F-1A51-75A6-A1B2-8AFA50D60E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48AAF5-F276-CDE6-F36A-E0582CE18153}"/>
              </a:ext>
            </a:extLst>
          </p:cNvPr>
          <p:cNvSpPr>
            <a:spLocks noGrp="1"/>
          </p:cNvSpPr>
          <p:nvPr>
            <p:ph type="title"/>
          </p:nvPr>
        </p:nvSpPr>
        <p:spPr/>
        <p:txBody>
          <a:bodyPr/>
          <a:lstStyle/>
          <a:p>
            <a:r>
              <a:rPr lang="en-US"/>
              <a:t>Data preprocessing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58BFE7-D00C-E06C-84B9-C5246B7726D1}"/>
                  </a:ext>
                </a:extLst>
              </p:cNvPr>
              <p:cNvSpPr>
                <a:spLocks noGrp="1"/>
              </p:cNvSpPr>
              <p:nvPr>
                <p:ph sz="half" idx="1"/>
              </p:nvPr>
            </p:nvSpPr>
            <p:spPr/>
            <p:txBody>
              <a:bodyPr/>
              <a:lstStyle/>
              <a:p>
                <a:r>
                  <a:rPr lang="es-ES"/>
                  <a:t>(</a:t>
                </a:r>
                <a14:m>
                  <m:oMath xmlns:m="http://schemas.openxmlformats.org/officeDocument/2006/math">
                    <m:func>
                      <m:funcPr>
                        <m:ctrlPr>
                          <a:rPr lang="es-ES" i="1" dirty="0" smtClean="0">
                            <a:latin typeface="Cambria Math" panose="02040503050406030204" pitchFamily="18" charset="0"/>
                          </a:rPr>
                        </m:ctrlPr>
                      </m:funcPr>
                      <m:fName>
                        <m:sSub>
                          <m:sSubPr>
                            <m:ctrlPr>
                              <a:rPr lang="es-ES" i="1" dirty="0" smtClean="0">
                                <a:latin typeface="Cambria Math" panose="02040503050406030204" pitchFamily="18" charset="0"/>
                              </a:rPr>
                            </m:ctrlPr>
                          </m:sSubPr>
                          <m:e>
                            <m:r>
                              <a:rPr lang="es-ES" i="1" dirty="0" smtClean="0">
                                <a:latin typeface="Cambria Math" panose="02040503050406030204" pitchFamily="18" charset="0"/>
                              </a:rPr>
                              <m:t>𝑙𝑜𝑔</m:t>
                            </m:r>
                          </m:e>
                          <m:sub>
                            <m:r>
                              <a:rPr lang="en-US" b="0" i="1" dirty="0" smtClean="0">
                                <a:latin typeface="Cambria Math" panose="02040503050406030204" pitchFamily="18" charset="0"/>
                              </a:rPr>
                              <m:t>2</m:t>
                            </m:r>
                          </m:sub>
                        </m:sSub>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r>
                              <a:rPr lang="en-US" b="0" i="1" dirty="0" smtClean="0">
                                <a:latin typeface="Cambria Math" panose="02040503050406030204" pitchFamily="18" charset="0"/>
                              </a:rPr>
                              <m:t>+1</m:t>
                            </m:r>
                          </m:e>
                        </m:d>
                        <m:r>
                          <m:rPr>
                            <m:nor/>
                          </m:rPr>
                          <a:rPr lang="en-US" b="0" i="0" dirty="0" smtClean="0">
                            <a:latin typeface="Cambria Math" panose="02040503050406030204" pitchFamily="18" charset="0"/>
                          </a:rPr>
                          <m:t> </m:t>
                        </m:r>
                        <m:r>
                          <m:rPr>
                            <m:nor/>
                          </m:rPr>
                          <a:rPr lang="en-US"/>
                          <m:t>Transform</m:t>
                        </m:r>
                        <m:r>
                          <a:rPr lang="en-US" b="0" i="1" dirty="0" smtClean="0">
                            <a:latin typeface="Cambria Math" panose="02040503050406030204" pitchFamily="18" charset="0"/>
                          </a:rPr>
                          <m:t>)</m:t>
                        </m:r>
                      </m:e>
                    </m:func>
                  </m:oMath>
                </a14:m>
                <a:endParaRPr lang="en-US" i="1"/>
              </a:p>
              <a:p>
                <a:r>
                  <a:rPr lang="en-US"/>
                  <a:t>Reason: To stabilize variance, "compress" large outlier values, and normalize heavily skewed data.</a:t>
                </a:r>
              </a:p>
            </p:txBody>
          </p:sp>
        </mc:Choice>
        <mc:Fallback xmlns="">
          <p:sp>
            <p:nvSpPr>
              <p:cNvPr id="3" name="Content Placeholder 2">
                <a:extLst>
                  <a:ext uri="{FF2B5EF4-FFF2-40B4-BE49-F238E27FC236}">
                    <a16:creationId xmlns:a16="http://schemas.microsoft.com/office/drawing/2014/main" id="{8858BFE7-D00C-E06C-84B9-C5246B7726D1}"/>
                  </a:ext>
                </a:extLst>
              </p:cNvPr>
              <p:cNvSpPr>
                <a:spLocks noGrp="1" noRot="1" noChangeAspect="1" noMove="1" noResize="1" noEditPoints="1" noAdjustHandles="1" noChangeArrowheads="1" noChangeShapeType="1" noTextEdit="1"/>
              </p:cNvSpPr>
              <p:nvPr>
                <p:ph sz="half" idx="1"/>
              </p:nvPr>
            </p:nvSpPr>
            <p:spPr>
              <a:blipFill>
                <a:blip r:embed="rId2"/>
                <a:stretch>
                  <a:fillRect l="-1600" t="-1565" r="-1778"/>
                </a:stretch>
              </a:blipFill>
            </p:spPr>
            <p:txBody>
              <a:bodyPr/>
              <a:lstStyle/>
              <a:p>
                <a:r>
                  <a:rPr lang="en-US">
                    <a:noFill/>
                  </a:rPr>
                  <a:t> </a:t>
                </a:r>
              </a:p>
            </p:txBody>
          </p:sp>
        </mc:Fallback>
      </mc:AlternateContent>
      <p:pic>
        <p:nvPicPr>
          <p:cNvPr id="10" name="Content Placeholder 9">
            <a:extLst>
              <a:ext uri="{FF2B5EF4-FFF2-40B4-BE49-F238E27FC236}">
                <a16:creationId xmlns:a16="http://schemas.microsoft.com/office/drawing/2014/main" id="{0E8260FC-09C1-E5AF-AC95-36E9E5F2AC29}"/>
              </a:ext>
            </a:extLst>
          </p:cNvPr>
          <p:cNvPicPr>
            <a:picLocks noGrp="1" noChangeAspect="1"/>
          </p:cNvPicPr>
          <p:nvPr>
            <p:ph sz="half" idx="2"/>
          </p:nvPr>
        </p:nvPicPr>
        <p:blipFill>
          <a:blip r:embed="rId3"/>
          <a:stretch>
            <a:fillRect/>
          </a:stretch>
        </p:blipFill>
        <p:spPr bwMode="auto">
          <a:xfrm>
            <a:off x="7543800" y="2312256"/>
            <a:ext cx="4038600" cy="2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a:extLst>
              <a:ext uri="{FF2B5EF4-FFF2-40B4-BE49-F238E27FC236}">
                <a16:creationId xmlns:a16="http://schemas.microsoft.com/office/drawing/2014/main" id="{854E3EC5-B901-5E81-5D16-CB6DB3ED58B9}"/>
              </a:ext>
            </a:extLst>
          </p:cNvPr>
          <p:cNvSpPr>
            <a:spLocks noGrp="1"/>
          </p:cNvSpPr>
          <p:nvPr>
            <p:ph idx="16"/>
          </p:nvPr>
        </p:nvSpPr>
        <p:spPr/>
        <p:txBody>
          <a:bodyPr/>
          <a:lstStyle/>
          <a:p>
            <a:endParaRPr lang="en-US"/>
          </a:p>
        </p:txBody>
      </p:sp>
    </p:spTree>
    <p:extLst>
      <p:ext uri="{BB962C8B-B14F-4D97-AF65-F5344CB8AC3E}">
        <p14:creationId xmlns:p14="http://schemas.microsoft.com/office/powerpoint/2010/main" val="320603356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7E191-E437-A6A4-39EE-64841CB651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DF61BB-A499-F731-E92A-704D74146DCE}"/>
              </a:ext>
            </a:extLst>
          </p:cNvPr>
          <p:cNvSpPr>
            <a:spLocks noGrp="1"/>
          </p:cNvSpPr>
          <p:nvPr>
            <p:ph type="title"/>
          </p:nvPr>
        </p:nvSpPr>
        <p:spPr/>
        <p:txBody>
          <a:bodyPr/>
          <a:lstStyle/>
          <a:p>
            <a:r>
              <a:rPr lang="en-US"/>
              <a:t>Data preprocessing</a:t>
            </a:r>
          </a:p>
        </p:txBody>
      </p:sp>
      <p:pic>
        <p:nvPicPr>
          <p:cNvPr id="13" name="Content Placeholder 12">
            <a:extLst>
              <a:ext uri="{FF2B5EF4-FFF2-40B4-BE49-F238E27FC236}">
                <a16:creationId xmlns:a16="http://schemas.microsoft.com/office/drawing/2014/main" id="{B842D0FD-E859-EA6A-A6FD-624F0C292860}"/>
              </a:ext>
            </a:extLst>
          </p:cNvPr>
          <p:cNvPicPr>
            <a:picLocks noGrp="1" noChangeAspect="1"/>
          </p:cNvPicPr>
          <p:nvPr>
            <p:ph sz="half" idx="2"/>
          </p:nvPr>
        </p:nvPicPr>
        <p:blipFill>
          <a:blip r:embed="rId2"/>
          <a:stretch>
            <a:fillRect/>
          </a:stretch>
        </p:blipFill>
        <p:spPr bwMode="auto">
          <a:xfrm>
            <a:off x="6197600" y="3270515"/>
            <a:ext cx="5384800" cy="118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ontent Placeholder 13">
            <a:extLst>
              <a:ext uri="{FF2B5EF4-FFF2-40B4-BE49-F238E27FC236}">
                <a16:creationId xmlns:a16="http://schemas.microsoft.com/office/drawing/2014/main" id="{FD4A0801-2BFB-1B9E-D150-D99A8D67EE28}"/>
              </a:ext>
            </a:extLst>
          </p:cNvPr>
          <p:cNvSpPr>
            <a:spLocks noGrp="1"/>
          </p:cNvSpPr>
          <p:nvPr>
            <p:ph sz="half" idx="1"/>
          </p:nvPr>
        </p:nvSpPr>
        <p:spPr/>
        <p:txBody>
          <a:bodyPr/>
          <a:lstStyle/>
          <a:p>
            <a:pPr algn="l"/>
            <a:r>
              <a:rPr lang="en-US"/>
              <a:t>Filter </a:t>
            </a:r>
            <a:r>
              <a:rPr lang="en-US" err="1"/>
              <a:t>VarianceThreshold</a:t>
            </a:r>
            <a:r>
              <a:rPr lang="en-US"/>
              <a:t>(0.0)</a:t>
            </a:r>
          </a:p>
          <a:p>
            <a:r>
              <a:rPr lang="en-US"/>
              <a:t>Reason: To remove "useless" genes (features with the same value across all samples).</a:t>
            </a:r>
          </a:p>
        </p:txBody>
      </p:sp>
    </p:spTree>
    <p:extLst>
      <p:ext uri="{BB962C8B-B14F-4D97-AF65-F5344CB8AC3E}">
        <p14:creationId xmlns:p14="http://schemas.microsoft.com/office/powerpoint/2010/main" val="30822641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0367D-3CD7-4DCD-7EB2-3690B36A3A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05C537-FC7E-E638-FE12-F24659770A71}"/>
              </a:ext>
            </a:extLst>
          </p:cNvPr>
          <p:cNvSpPr>
            <a:spLocks noGrp="1"/>
          </p:cNvSpPr>
          <p:nvPr>
            <p:ph type="title"/>
          </p:nvPr>
        </p:nvSpPr>
        <p:spPr/>
        <p:txBody>
          <a:bodyPr/>
          <a:lstStyle/>
          <a:p>
            <a:r>
              <a:rPr lang="en-US"/>
              <a:t>Data preprocessing</a:t>
            </a:r>
          </a:p>
        </p:txBody>
      </p:sp>
      <p:pic>
        <p:nvPicPr>
          <p:cNvPr id="5" name="Content Placeholder 4">
            <a:extLst>
              <a:ext uri="{FF2B5EF4-FFF2-40B4-BE49-F238E27FC236}">
                <a16:creationId xmlns:a16="http://schemas.microsoft.com/office/drawing/2014/main" id="{28A6452C-831E-EC57-8C21-40977560F8C4}"/>
              </a:ext>
            </a:extLst>
          </p:cNvPr>
          <p:cNvPicPr>
            <a:picLocks noGrp="1" noChangeAspect="1"/>
          </p:cNvPicPr>
          <p:nvPr>
            <p:ph sz="half" idx="2"/>
          </p:nvPr>
        </p:nvPicPr>
        <p:blipFill>
          <a:blip r:embed="rId2"/>
          <a:stretch>
            <a:fillRect/>
          </a:stretch>
        </p:blipFill>
        <p:spPr bwMode="auto">
          <a:xfrm>
            <a:off x="6197600" y="1955089"/>
            <a:ext cx="5384800" cy="381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6">
            <a:extLst>
              <a:ext uri="{FF2B5EF4-FFF2-40B4-BE49-F238E27FC236}">
                <a16:creationId xmlns:a16="http://schemas.microsoft.com/office/drawing/2014/main" id="{BF89E562-2BAB-0EA5-97C5-C5BAC7CB3CC0}"/>
              </a:ext>
            </a:extLst>
          </p:cNvPr>
          <p:cNvSpPr>
            <a:spLocks noGrp="1"/>
          </p:cNvSpPr>
          <p:nvPr>
            <p:ph sz="half" idx="1"/>
          </p:nvPr>
        </p:nvSpPr>
        <p:spPr/>
        <p:txBody>
          <a:bodyPr/>
          <a:lstStyle/>
          <a:p>
            <a:r>
              <a:rPr lang="en-US"/>
              <a:t>Scaling with </a:t>
            </a:r>
            <a:r>
              <a:rPr lang="en-US" err="1">
                <a:solidFill>
                  <a:schemeClr val="tx1"/>
                </a:solidFill>
                <a:highlight>
                  <a:srgbClr val="00FFFF"/>
                </a:highlight>
              </a:rPr>
              <a:t>MaxAbsScaler</a:t>
            </a:r>
            <a:endParaRPr lang="en-US">
              <a:solidFill>
                <a:schemeClr val="tx1"/>
              </a:solidFill>
              <a:highlight>
                <a:srgbClr val="00FFFF"/>
              </a:highlight>
            </a:endParaRPr>
          </a:p>
          <a:p>
            <a:r>
              <a:rPr lang="en-US"/>
              <a:t>Reason: To scale all genes to the same [0, 1] range. It preserves the meaning of the number 0.</a:t>
            </a:r>
            <a:endParaRPr lang="en-US">
              <a:cs typeface="Arial"/>
            </a:endParaRPr>
          </a:p>
        </p:txBody>
      </p:sp>
    </p:spTree>
    <p:extLst>
      <p:ext uri="{BB962C8B-B14F-4D97-AF65-F5344CB8AC3E}">
        <p14:creationId xmlns:p14="http://schemas.microsoft.com/office/powerpoint/2010/main" val="418962502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5B467-1211-7F1A-0626-62148D5E5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82D1CD-AD44-E0A6-13AC-3B35AF52B1C1}"/>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29BB3FA4-720C-8497-C522-ED7BD175CB37}"/>
              </a:ext>
            </a:extLst>
          </p:cNvPr>
          <p:cNvSpPr>
            <a:spLocks noGrp="1"/>
          </p:cNvSpPr>
          <p:nvPr>
            <p:ph idx="1"/>
          </p:nvPr>
        </p:nvSpPr>
        <p:spPr/>
        <p:txBody>
          <a:bodyPr/>
          <a:lstStyle/>
          <a:p>
            <a:r>
              <a:rPr lang="en-US">
                <a:solidFill>
                  <a:schemeClr val="tx1"/>
                </a:solidFill>
                <a:highlight>
                  <a:srgbClr val="00FF00"/>
                </a:highlight>
              </a:rPr>
              <a:t>Breast cancer</a:t>
            </a:r>
            <a:r>
              <a:rPr lang="en-US"/>
              <a:t> is one of the most common and deadly cancers worldwide.</a:t>
            </a:r>
          </a:p>
          <a:p>
            <a:pPr lvl="1"/>
            <a:r>
              <a:rPr lang="en-US">
                <a:solidFill>
                  <a:srgbClr val="FF0000"/>
                </a:solidFill>
              </a:rPr>
              <a:t>In 2022, there were an estimated 2.3 million women diagnosed with breast cancer and 670 000 deaths globally. Breast cancer occurs in every country of the world in women at any age after puberty but with increasing rates in later life. </a:t>
            </a:r>
          </a:p>
        </p:txBody>
      </p:sp>
    </p:spTree>
    <p:extLst>
      <p:ext uri="{BB962C8B-B14F-4D97-AF65-F5344CB8AC3E}">
        <p14:creationId xmlns:p14="http://schemas.microsoft.com/office/powerpoint/2010/main" val="1798889631"/>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6E715-1388-24AE-3824-D05D25F94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2E0E4C-297B-35EC-4E80-F2D97037C53E}"/>
              </a:ext>
            </a:extLst>
          </p:cNvPr>
          <p:cNvSpPr>
            <a:spLocks noGrp="1"/>
          </p:cNvSpPr>
          <p:nvPr>
            <p:ph type="title"/>
          </p:nvPr>
        </p:nvSpPr>
        <p:spPr/>
        <p:txBody>
          <a:bodyPr/>
          <a:lstStyle/>
          <a:p>
            <a:r>
              <a:rPr lang="en-US"/>
              <a:t>Data preprocessing</a:t>
            </a:r>
          </a:p>
        </p:txBody>
      </p:sp>
      <p:sp>
        <p:nvSpPr>
          <p:cNvPr id="7" name="Content Placeholder 6">
            <a:extLst>
              <a:ext uri="{FF2B5EF4-FFF2-40B4-BE49-F238E27FC236}">
                <a16:creationId xmlns:a16="http://schemas.microsoft.com/office/drawing/2014/main" id="{F93147AF-7556-A1C5-03BA-D8595E5A713C}"/>
              </a:ext>
            </a:extLst>
          </p:cNvPr>
          <p:cNvSpPr>
            <a:spLocks noGrp="1"/>
          </p:cNvSpPr>
          <p:nvPr>
            <p:ph sz="half" idx="1"/>
          </p:nvPr>
        </p:nvSpPr>
        <p:spPr/>
        <p:txBody>
          <a:bodyPr/>
          <a:lstStyle/>
          <a:p>
            <a:r>
              <a:rPr lang="en-US">
                <a:ea typeface="+mn-lt"/>
                <a:cs typeface="+mn-lt"/>
              </a:rPr>
              <a:t>Filter with </a:t>
            </a:r>
            <a:r>
              <a:rPr lang="en-US" err="1">
                <a:ea typeface="+mn-lt"/>
                <a:cs typeface="+mn-lt"/>
              </a:rPr>
              <a:t>SelectKBest</a:t>
            </a:r>
            <a:r>
              <a:rPr lang="en-US">
                <a:ea typeface="+mn-lt"/>
                <a:cs typeface="+mn-lt"/>
              </a:rPr>
              <a:t> &amp; </a:t>
            </a:r>
            <a:r>
              <a:rPr lang="en-US" err="1">
                <a:ea typeface="+mn-lt"/>
                <a:cs typeface="+mn-lt"/>
              </a:rPr>
              <a:t>f_classif</a:t>
            </a:r>
            <a:r>
              <a:rPr lang="en-US">
                <a:ea typeface="+mn-lt"/>
                <a:cs typeface="+mn-lt"/>
              </a:rPr>
              <a:t> </a:t>
            </a:r>
          </a:p>
          <a:p>
            <a:r>
              <a:rPr lang="en-US">
                <a:ea typeface="+mn-lt"/>
                <a:cs typeface="+mn-lt"/>
              </a:rPr>
              <a:t>Reason: To select the k best genes (e.g., 100) with the strongest statistical relationship to the label (Tumor/Normal). </a:t>
            </a:r>
            <a:endParaRPr lang="en-US">
              <a:cs typeface="Arial"/>
            </a:endParaRPr>
          </a:p>
        </p:txBody>
      </p:sp>
      <p:pic>
        <p:nvPicPr>
          <p:cNvPr id="6" name="Content Placeholder 5">
            <a:extLst>
              <a:ext uri="{FF2B5EF4-FFF2-40B4-BE49-F238E27FC236}">
                <a16:creationId xmlns:a16="http://schemas.microsoft.com/office/drawing/2014/main" id="{CEA952F4-83BA-2C9C-F6EC-CFF9EE956531}"/>
              </a:ext>
            </a:extLst>
          </p:cNvPr>
          <p:cNvPicPr>
            <a:picLocks noGrp="1" noChangeAspect="1"/>
          </p:cNvPicPr>
          <p:nvPr>
            <p:ph sz="half" idx="2"/>
          </p:nvPr>
        </p:nvPicPr>
        <p:blipFill>
          <a:blip r:embed="rId2"/>
          <a:stretch>
            <a:fillRect/>
          </a:stretch>
        </p:blipFill>
        <p:spPr bwMode="auto">
          <a:xfrm>
            <a:off x="6197600" y="1951187"/>
            <a:ext cx="5384800" cy="38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430487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5871B-907D-262F-635A-F1D4D89CF0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982AC3-7EDA-AEF5-A667-B91ABCF64E82}"/>
              </a:ext>
            </a:extLst>
          </p:cNvPr>
          <p:cNvSpPr>
            <a:spLocks noGrp="1"/>
          </p:cNvSpPr>
          <p:nvPr>
            <p:ph type="title"/>
          </p:nvPr>
        </p:nvSpPr>
        <p:spPr/>
        <p:txBody>
          <a:bodyPr/>
          <a:lstStyle/>
          <a:p>
            <a:r>
              <a:rPr lang="en-US"/>
              <a:t>Data preprocessing</a:t>
            </a:r>
          </a:p>
        </p:txBody>
      </p:sp>
      <p:sp>
        <p:nvSpPr>
          <p:cNvPr id="3" name="Content Placeholder 2">
            <a:extLst>
              <a:ext uri="{FF2B5EF4-FFF2-40B4-BE49-F238E27FC236}">
                <a16:creationId xmlns:a16="http://schemas.microsoft.com/office/drawing/2014/main" id="{26FEC128-B32B-7E25-3507-80BB8C49990D}"/>
              </a:ext>
            </a:extLst>
          </p:cNvPr>
          <p:cNvSpPr>
            <a:spLocks noGrp="1"/>
          </p:cNvSpPr>
          <p:nvPr>
            <p:ph idx="1"/>
          </p:nvPr>
        </p:nvSpPr>
        <p:spPr/>
        <p:txBody>
          <a:bodyPr/>
          <a:lstStyle/>
          <a:p>
            <a:r>
              <a:rPr lang="en-US"/>
              <a:t>Correlation Filter</a:t>
            </a:r>
          </a:p>
          <a:p>
            <a:r>
              <a:rPr lang="en-US"/>
              <a:t>Reason: To remove redundant genes (e.g., &gt; 0.95 correlation) to keep a final, "essential" set of independent features.</a:t>
            </a:r>
          </a:p>
        </p:txBody>
      </p:sp>
      <p:pic>
        <p:nvPicPr>
          <p:cNvPr id="8" name="Content Placeholder 4">
            <a:extLst>
              <a:ext uri="{FF2B5EF4-FFF2-40B4-BE49-F238E27FC236}">
                <a16:creationId xmlns:a16="http://schemas.microsoft.com/office/drawing/2014/main" id="{A178A1A7-A22B-E40E-4EB1-F7458B8D4FCC}"/>
              </a:ext>
            </a:extLst>
          </p:cNvPr>
          <p:cNvPicPr>
            <a:picLocks noGrp="1" noChangeAspect="1"/>
          </p:cNvPicPr>
          <p:nvPr>
            <p:ph idx="18"/>
          </p:nvPr>
        </p:nvPicPr>
        <p:blipFill>
          <a:blip r:embed="rId2"/>
          <a:stretch>
            <a:fillRect/>
          </a:stretch>
        </p:blipFill>
        <p:spPr bwMode="auto">
          <a:xfrm>
            <a:off x="4114800" y="2098979"/>
            <a:ext cx="3962400" cy="357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Content Placeholder 5">
            <a:extLst>
              <a:ext uri="{FF2B5EF4-FFF2-40B4-BE49-F238E27FC236}">
                <a16:creationId xmlns:a16="http://schemas.microsoft.com/office/drawing/2014/main" id="{49B65B91-A980-5022-EC58-195022C527AD}"/>
              </a:ext>
            </a:extLst>
          </p:cNvPr>
          <p:cNvPicPr>
            <a:picLocks noGrp="1" noChangeAspect="1"/>
          </p:cNvPicPr>
          <p:nvPr>
            <p:ph idx="17"/>
          </p:nvPr>
        </p:nvPicPr>
        <p:blipFill>
          <a:blip r:embed="rId3"/>
          <a:stretch>
            <a:fillRect/>
          </a:stretch>
        </p:blipFill>
        <p:spPr bwMode="auto">
          <a:xfrm>
            <a:off x="8229600" y="3507188"/>
            <a:ext cx="3962400" cy="75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7991835"/>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9800D-68F4-B064-C388-F93DEBB83F1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971116B-2BA2-3D2A-3EBB-456FB2D2EC85}"/>
              </a:ext>
            </a:extLst>
          </p:cNvPr>
          <p:cNvSpPr>
            <a:spLocks noGrp="1"/>
          </p:cNvSpPr>
          <p:nvPr>
            <p:ph type="title"/>
          </p:nvPr>
        </p:nvSpPr>
        <p:spPr/>
        <p:txBody>
          <a:bodyPr/>
          <a:lstStyle/>
          <a:p>
            <a:r>
              <a:rPr lang="en-US"/>
              <a:t>Task 2: IDC vs ILC</a:t>
            </a:r>
          </a:p>
        </p:txBody>
      </p:sp>
      <p:sp>
        <p:nvSpPr>
          <p:cNvPr id="8" name="Text Placeholder 7">
            <a:extLst>
              <a:ext uri="{FF2B5EF4-FFF2-40B4-BE49-F238E27FC236}">
                <a16:creationId xmlns:a16="http://schemas.microsoft.com/office/drawing/2014/main" id="{279110CC-84B0-DEC2-5943-5B194A834A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066692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CD994-4DA5-E7A6-AE35-F254DB0D71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011918-9BB3-8722-43AC-E845EDD1CF80}"/>
              </a:ext>
            </a:extLst>
          </p:cNvPr>
          <p:cNvSpPr>
            <a:spLocks noGrp="1"/>
          </p:cNvSpPr>
          <p:nvPr>
            <p:ph type="title"/>
          </p:nvPr>
        </p:nvSpPr>
        <p:spPr/>
        <p:txBody>
          <a:bodyPr/>
          <a:lstStyle/>
          <a:p>
            <a:r>
              <a:rPr lang="en-US"/>
              <a:t>Data preprocessing</a:t>
            </a:r>
          </a:p>
        </p:txBody>
      </p:sp>
      <p:pic>
        <p:nvPicPr>
          <p:cNvPr id="15" name="Content Placeholder 8">
            <a:extLst>
              <a:ext uri="{FF2B5EF4-FFF2-40B4-BE49-F238E27FC236}">
                <a16:creationId xmlns:a16="http://schemas.microsoft.com/office/drawing/2014/main" id="{68355394-1146-04C9-DE0D-C70F610F14FB}"/>
              </a:ext>
            </a:extLst>
          </p:cNvPr>
          <p:cNvPicPr>
            <a:picLocks noGrp="1" noChangeAspect="1"/>
          </p:cNvPicPr>
          <p:nvPr>
            <p:ph idx="1"/>
          </p:nvPr>
        </p:nvPicPr>
        <p:blipFill>
          <a:blip r:embed="rId2"/>
          <a:stretch>
            <a:fillRect/>
          </a:stretch>
        </p:blipFill>
        <p:spPr bwMode="auto">
          <a:xfrm>
            <a:off x="0" y="2482132"/>
            <a:ext cx="3962400" cy="2808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Content Placeholder 12">
            <a:extLst>
              <a:ext uri="{FF2B5EF4-FFF2-40B4-BE49-F238E27FC236}">
                <a16:creationId xmlns:a16="http://schemas.microsoft.com/office/drawing/2014/main" id="{06E7DBDB-C46C-448A-066E-A8FBCA67D13B}"/>
              </a:ext>
            </a:extLst>
          </p:cNvPr>
          <p:cNvPicPr>
            <a:picLocks noGrp="1" noChangeAspect="1"/>
          </p:cNvPicPr>
          <p:nvPr>
            <p:ph idx="18"/>
          </p:nvPr>
        </p:nvPicPr>
        <p:blipFill>
          <a:blip r:embed="rId3"/>
          <a:stretch>
            <a:fillRect/>
          </a:stretch>
        </p:blipFill>
        <p:spPr bwMode="auto">
          <a:xfrm>
            <a:off x="4114800" y="3404910"/>
            <a:ext cx="3962400" cy="96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Content Placeholder 19">
            <a:extLst>
              <a:ext uri="{FF2B5EF4-FFF2-40B4-BE49-F238E27FC236}">
                <a16:creationId xmlns:a16="http://schemas.microsoft.com/office/drawing/2014/main" id="{C2762866-1A29-ADDA-4D7A-8661A70F2140}"/>
              </a:ext>
            </a:extLst>
          </p:cNvPr>
          <p:cNvPicPr>
            <a:picLocks noGrp="1" noChangeAspect="1"/>
          </p:cNvPicPr>
          <p:nvPr>
            <p:ph idx="17"/>
          </p:nvPr>
        </p:nvPicPr>
        <p:blipFill>
          <a:blip r:embed="rId4"/>
          <a:stretch>
            <a:fillRect/>
          </a:stretch>
        </p:blipFill>
        <p:spPr bwMode="auto">
          <a:xfrm>
            <a:off x="8229600" y="2482132"/>
            <a:ext cx="3962400" cy="2808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016820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A4AF3-778F-FDBD-0400-B340F91B1F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2208E6-9FEF-778D-48E1-B7B916493F48}"/>
              </a:ext>
            </a:extLst>
          </p:cNvPr>
          <p:cNvSpPr>
            <a:spLocks noGrp="1"/>
          </p:cNvSpPr>
          <p:nvPr>
            <p:ph type="title"/>
          </p:nvPr>
        </p:nvSpPr>
        <p:spPr/>
        <p:txBody>
          <a:bodyPr/>
          <a:lstStyle/>
          <a:p>
            <a:r>
              <a:rPr lang="en-US"/>
              <a:t>Data preprocessing</a:t>
            </a:r>
          </a:p>
        </p:txBody>
      </p:sp>
      <p:pic>
        <p:nvPicPr>
          <p:cNvPr id="12" name="Content Placeholder 11">
            <a:extLst>
              <a:ext uri="{FF2B5EF4-FFF2-40B4-BE49-F238E27FC236}">
                <a16:creationId xmlns:a16="http://schemas.microsoft.com/office/drawing/2014/main" id="{D419E100-368C-E6DE-15E5-538017142587}"/>
              </a:ext>
            </a:extLst>
          </p:cNvPr>
          <p:cNvPicPr>
            <a:picLocks noGrp="1" noChangeAspect="1"/>
          </p:cNvPicPr>
          <p:nvPr>
            <p:ph idx="1"/>
          </p:nvPr>
        </p:nvPicPr>
        <p:blipFill>
          <a:blip r:embed="rId2"/>
          <a:stretch>
            <a:fillRect/>
          </a:stretch>
        </p:blipFill>
        <p:spPr bwMode="auto">
          <a:xfrm>
            <a:off x="0" y="2336386"/>
            <a:ext cx="3962400" cy="2813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4">
            <a:extLst>
              <a:ext uri="{FF2B5EF4-FFF2-40B4-BE49-F238E27FC236}">
                <a16:creationId xmlns:a16="http://schemas.microsoft.com/office/drawing/2014/main" id="{EBA0087B-554E-C5BC-C0A1-AE7DBE95F6B2}"/>
              </a:ext>
            </a:extLst>
          </p:cNvPr>
          <p:cNvPicPr>
            <a:picLocks noGrp="1" noChangeAspect="1"/>
          </p:cNvPicPr>
          <p:nvPr>
            <p:ph idx="18"/>
          </p:nvPr>
        </p:nvPicPr>
        <p:blipFill>
          <a:blip r:embed="rId3"/>
          <a:stretch>
            <a:fillRect/>
          </a:stretch>
        </p:blipFill>
        <p:spPr bwMode="auto">
          <a:xfrm>
            <a:off x="4114800" y="1956104"/>
            <a:ext cx="3962400" cy="357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8">
            <a:extLst>
              <a:ext uri="{FF2B5EF4-FFF2-40B4-BE49-F238E27FC236}">
                <a16:creationId xmlns:a16="http://schemas.microsoft.com/office/drawing/2014/main" id="{D483E1B2-DDCE-5B3D-C95D-CC62BD35A8E4}"/>
              </a:ext>
            </a:extLst>
          </p:cNvPr>
          <p:cNvSpPr>
            <a:spLocks noGrp="1"/>
          </p:cNvSpPr>
          <p:nvPr>
            <p:ph idx="16"/>
          </p:nvPr>
        </p:nvSpPr>
        <p:spPr/>
        <p:txBody>
          <a:bodyPr/>
          <a:lstStyle/>
          <a:p>
            <a:endParaRPr lang="en-US"/>
          </a:p>
        </p:txBody>
      </p:sp>
      <p:pic>
        <p:nvPicPr>
          <p:cNvPr id="10" name="Content Placeholder 7">
            <a:extLst>
              <a:ext uri="{FF2B5EF4-FFF2-40B4-BE49-F238E27FC236}">
                <a16:creationId xmlns:a16="http://schemas.microsoft.com/office/drawing/2014/main" id="{548ED7D3-3F3F-E06F-6969-77E64A376F8F}"/>
              </a:ext>
            </a:extLst>
          </p:cNvPr>
          <p:cNvPicPr>
            <a:picLocks noGrp="1" noChangeAspect="1"/>
          </p:cNvPicPr>
          <p:nvPr>
            <p:ph idx="17"/>
          </p:nvPr>
        </p:nvPicPr>
        <p:blipFill>
          <a:blip r:embed="rId4"/>
          <a:stretch>
            <a:fillRect/>
          </a:stretch>
        </p:blipFill>
        <p:spPr bwMode="auto">
          <a:xfrm>
            <a:off x="8229600" y="3331254"/>
            <a:ext cx="3962400" cy="824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40373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50858-B087-F105-7ABB-E68AB865C536}"/>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2BEB9E7-8C24-49C3-AA26-D820B07ECDC7}"/>
              </a:ext>
            </a:extLst>
          </p:cNvPr>
          <p:cNvSpPr>
            <a:spLocks noGrp="1"/>
          </p:cNvSpPr>
          <p:nvPr>
            <p:ph type="title"/>
          </p:nvPr>
        </p:nvSpPr>
        <p:spPr/>
        <p:txBody>
          <a:bodyPr/>
          <a:lstStyle/>
          <a:p>
            <a:r>
              <a:rPr lang="en-US"/>
              <a:t>Task 3: Survival analysis</a:t>
            </a:r>
          </a:p>
        </p:txBody>
      </p:sp>
      <p:sp>
        <p:nvSpPr>
          <p:cNvPr id="8" name="Text Placeholder 7">
            <a:extLst>
              <a:ext uri="{FF2B5EF4-FFF2-40B4-BE49-F238E27FC236}">
                <a16:creationId xmlns:a16="http://schemas.microsoft.com/office/drawing/2014/main" id="{ADA14EA8-0F44-94E3-D18B-F6EEEA1FD81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6388085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CBC1E-A72B-6D7E-16B0-7FC03CD6CB6A}"/>
            </a:ext>
          </a:extLst>
        </p:cNvPr>
        <p:cNvGrpSpPr/>
        <p:nvPr/>
      </p:nvGrpSpPr>
      <p:grpSpPr>
        <a:xfrm>
          <a:off x="0" y="0"/>
          <a:ext cx="0" cy="0"/>
          <a:chOff x="0" y="0"/>
          <a:chExt cx="0" cy="0"/>
        </a:xfrm>
      </p:grpSpPr>
      <p:pic>
        <p:nvPicPr>
          <p:cNvPr id="4" name="Picture 3" descr="A diagram of a medical procedure&#10;&#10;AI-generated content may be incorrect.">
            <a:extLst>
              <a:ext uri="{FF2B5EF4-FFF2-40B4-BE49-F238E27FC236}">
                <a16:creationId xmlns:a16="http://schemas.microsoft.com/office/drawing/2014/main" id="{C7803CD5-6156-7BE1-414F-750209127F39}"/>
              </a:ext>
            </a:extLst>
          </p:cNvPr>
          <p:cNvPicPr>
            <a:picLocks noChangeAspect="1"/>
          </p:cNvPicPr>
          <p:nvPr/>
        </p:nvPicPr>
        <p:blipFill>
          <a:blip r:embed="rId2"/>
          <a:stretch>
            <a:fillRect/>
          </a:stretch>
        </p:blipFill>
        <p:spPr>
          <a:xfrm>
            <a:off x="0" y="1340482"/>
            <a:ext cx="12169589" cy="3336599"/>
          </a:xfrm>
          <a:prstGeom prst="rect">
            <a:avLst/>
          </a:prstGeom>
        </p:spPr>
      </p:pic>
    </p:spTree>
    <p:extLst>
      <p:ext uri="{BB962C8B-B14F-4D97-AF65-F5344CB8AC3E}">
        <p14:creationId xmlns:p14="http://schemas.microsoft.com/office/powerpoint/2010/main" val="141910397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0EF916-6549-408C-5112-998F00934CA3}"/>
              </a:ext>
            </a:extLst>
          </p:cNvPr>
          <p:cNvSpPr>
            <a:spLocks noGrp="1"/>
          </p:cNvSpPr>
          <p:nvPr>
            <p:ph type="title"/>
          </p:nvPr>
        </p:nvSpPr>
        <p:spPr/>
        <p:txBody>
          <a:bodyPr/>
          <a:lstStyle/>
          <a:p>
            <a:r>
              <a:rPr lang="en-US"/>
              <a:t>Data preprocessing</a:t>
            </a:r>
          </a:p>
        </p:txBody>
      </p:sp>
      <p:pic>
        <p:nvPicPr>
          <p:cNvPr id="19" name="Content Placeholder 5">
            <a:extLst>
              <a:ext uri="{FF2B5EF4-FFF2-40B4-BE49-F238E27FC236}">
                <a16:creationId xmlns:a16="http://schemas.microsoft.com/office/drawing/2014/main" id="{F0EAFE62-5FEB-3EED-7492-4962F152C466}"/>
              </a:ext>
            </a:extLst>
          </p:cNvPr>
          <p:cNvPicPr>
            <a:picLocks noGrp="1" noChangeAspect="1"/>
          </p:cNvPicPr>
          <p:nvPr>
            <p:ph sz="half" idx="1"/>
          </p:nvPr>
        </p:nvPicPr>
        <p:blipFill>
          <a:blip r:embed="rId2"/>
          <a:stretch>
            <a:fillRect/>
          </a:stretch>
        </p:blipFill>
        <p:spPr bwMode="auto">
          <a:xfrm>
            <a:off x="1799529" y="1600200"/>
            <a:ext cx="300494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Content Placeholder 13">
            <a:extLst>
              <a:ext uri="{FF2B5EF4-FFF2-40B4-BE49-F238E27FC236}">
                <a16:creationId xmlns:a16="http://schemas.microsoft.com/office/drawing/2014/main" id="{F7B24C58-DBCF-02F8-10C9-B5E65FE32918}"/>
              </a:ext>
            </a:extLst>
          </p:cNvPr>
          <p:cNvPicPr>
            <a:picLocks noGrp="1" noChangeAspect="1"/>
          </p:cNvPicPr>
          <p:nvPr>
            <p:ph sz="half" idx="2"/>
          </p:nvPr>
        </p:nvPicPr>
        <p:blipFill>
          <a:blip r:embed="rId3"/>
          <a:stretch>
            <a:fillRect/>
          </a:stretch>
        </p:blipFill>
        <p:spPr bwMode="auto">
          <a:xfrm>
            <a:off x="7453086" y="1600200"/>
            <a:ext cx="2873828"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97189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7DB85-0EEA-1B7A-81EA-97FF835A96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4FD49F-AAE3-24F3-CD83-8BD01E466D46}"/>
              </a:ext>
            </a:extLst>
          </p:cNvPr>
          <p:cNvSpPr>
            <a:spLocks noGrp="1"/>
          </p:cNvSpPr>
          <p:nvPr>
            <p:ph type="title"/>
          </p:nvPr>
        </p:nvSpPr>
        <p:spPr/>
        <p:txBody>
          <a:bodyPr/>
          <a:lstStyle/>
          <a:p>
            <a:r>
              <a:rPr lang="en-US"/>
              <a:t>Data preprocessing</a:t>
            </a:r>
          </a:p>
        </p:txBody>
      </p:sp>
      <p:pic>
        <p:nvPicPr>
          <p:cNvPr id="10" name="Content Placeholder 9">
            <a:extLst>
              <a:ext uri="{FF2B5EF4-FFF2-40B4-BE49-F238E27FC236}">
                <a16:creationId xmlns:a16="http://schemas.microsoft.com/office/drawing/2014/main" id="{D03240D0-C3C9-4EB3-5CB0-AC50C81D3F00}"/>
              </a:ext>
            </a:extLst>
          </p:cNvPr>
          <p:cNvPicPr>
            <a:picLocks noGrp="1" noChangeAspect="1"/>
          </p:cNvPicPr>
          <p:nvPr>
            <p:ph sz="half" idx="12"/>
          </p:nvPr>
        </p:nvPicPr>
        <p:blipFill>
          <a:blip r:embed="rId2"/>
          <a:stretch>
            <a:fillRect/>
          </a:stretch>
        </p:blipFill>
        <p:spPr bwMode="auto">
          <a:xfrm>
            <a:off x="308089" y="3886200"/>
            <a:ext cx="537822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Content Placeholder 11">
            <a:extLst>
              <a:ext uri="{FF2B5EF4-FFF2-40B4-BE49-F238E27FC236}">
                <a16:creationId xmlns:a16="http://schemas.microsoft.com/office/drawing/2014/main" id="{84AB79FA-E98F-C584-38E7-BE38A7AA11EA}"/>
              </a:ext>
            </a:extLst>
          </p:cNvPr>
          <p:cNvPicPr>
            <a:picLocks noGrp="1" noChangeAspect="1"/>
          </p:cNvPicPr>
          <p:nvPr>
            <p:ph sz="half" idx="13"/>
          </p:nvPr>
        </p:nvPicPr>
        <p:blipFill>
          <a:blip r:embed="rId3"/>
          <a:stretch>
            <a:fillRect/>
          </a:stretch>
        </p:blipFill>
        <p:spPr bwMode="auto">
          <a:xfrm>
            <a:off x="6820708" y="1608138"/>
            <a:ext cx="4748184"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Content Placeholder 13">
            <a:extLst>
              <a:ext uri="{FF2B5EF4-FFF2-40B4-BE49-F238E27FC236}">
                <a16:creationId xmlns:a16="http://schemas.microsoft.com/office/drawing/2014/main" id="{9D294A30-27B3-847C-780E-FAD5210ECF85}"/>
              </a:ext>
            </a:extLst>
          </p:cNvPr>
          <p:cNvPicPr>
            <a:picLocks noGrp="1" noChangeAspect="1"/>
          </p:cNvPicPr>
          <p:nvPr>
            <p:ph sz="half" idx="14"/>
          </p:nvPr>
        </p:nvPicPr>
        <p:blipFill>
          <a:blip r:embed="rId4"/>
          <a:stretch>
            <a:fillRect/>
          </a:stretch>
        </p:blipFill>
        <p:spPr bwMode="auto">
          <a:xfrm>
            <a:off x="6883494" y="3894138"/>
            <a:ext cx="462261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Content Placeholder 3">
            <a:extLst>
              <a:ext uri="{FF2B5EF4-FFF2-40B4-BE49-F238E27FC236}">
                <a16:creationId xmlns:a16="http://schemas.microsoft.com/office/drawing/2014/main" id="{7EDD41A1-F122-CD98-3F86-90867D8AD3A8}"/>
              </a:ext>
            </a:extLst>
          </p:cNvPr>
          <p:cNvPicPr>
            <a:picLocks noGrp="1" noChangeAspect="1"/>
          </p:cNvPicPr>
          <p:nvPr>
            <p:ph sz="half" idx="1"/>
          </p:nvPr>
        </p:nvPicPr>
        <p:blipFill>
          <a:blip r:embed="rId5"/>
          <a:stretch>
            <a:fillRect/>
          </a:stretch>
        </p:blipFill>
        <p:spPr bwMode="auto">
          <a:xfrm>
            <a:off x="289960" y="1591235"/>
            <a:ext cx="541448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581748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AFF5D-3D3C-1B42-A9EB-BB8DD10CD4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2F1336-0B0E-8424-8D05-D7FE6C5182DD}"/>
              </a:ext>
            </a:extLst>
          </p:cNvPr>
          <p:cNvSpPr>
            <a:spLocks noGrp="1"/>
          </p:cNvSpPr>
          <p:nvPr>
            <p:ph type="title"/>
          </p:nvPr>
        </p:nvSpPr>
        <p:spPr/>
        <p:txBody>
          <a:bodyPr/>
          <a:lstStyle/>
          <a:p>
            <a:r>
              <a:rPr lang="en-US"/>
              <a:t>Data preprocessing</a:t>
            </a:r>
          </a:p>
        </p:txBody>
      </p:sp>
      <p:pic>
        <p:nvPicPr>
          <p:cNvPr id="4" name="Content Placeholder 3">
            <a:extLst>
              <a:ext uri="{FF2B5EF4-FFF2-40B4-BE49-F238E27FC236}">
                <a16:creationId xmlns:a16="http://schemas.microsoft.com/office/drawing/2014/main" id="{96D50347-60FA-0720-30EA-2BBA7B11DB51}"/>
              </a:ext>
            </a:extLst>
          </p:cNvPr>
          <p:cNvPicPr>
            <a:picLocks noGrp="1" noChangeAspect="1"/>
          </p:cNvPicPr>
          <p:nvPr>
            <p:ph sz="half" idx="1"/>
          </p:nvPr>
        </p:nvPicPr>
        <p:blipFill>
          <a:blip r:embed="rId2"/>
          <a:stretch>
            <a:fillRect/>
          </a:stretch>
        </p:blipFill>
        <p:spPr bwMode="auto">
          <a:xfrm>
            <a:off x="630675" y="1600200"/>
            <a:ext cx="4733049"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Content Placeholder 20">
            <a:extLst>
              <a:ext uri="{FF2B5EF4-FFF2-40B4-BE49-F238E27FC236}">
                <a16:creationId xmlns:a16="http://schemas.microsoft.com/office/drawing/2014/main" id="{52AECFBC-1832-2A49-1B0A-6E590B1DE58F}"/>
              </a:ext>
            </a:extLst>
          </p:cNvPr>
          <p:cNvPicPr>
            <a:picLocks noGrp="1" noChangeAspect="1"/>
          </p:cNvPicPr>
          <p:nvPr>
            <p:ph sz="half" idx="13"/>
          </p:nvPr>
        </p:nvPicPr>
        <p:blipFill>
          <a:blip r:embed="rId3"/>
          <a:stretch>
            <a:fillRect/>
          </a:stretch>
        </p:blipFill>
        <p:spPr bwMode="auto">
          <a:xfrm>
            <a:off x="7451481" y="2084295"/>
            <a:ext cx="3486637" cy="1333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Content Placeholder 13">
            <a:extLst>
              <a:ext uri="{FF2B5EF4-FFF2-40B4-BE49-F238E27FC236}">
                <a16:creationId xmlns:a16="http://schemas.microsoft.com/office/drawing/2014/main" id="{4D5910C6-0917-D849-8BC0-D6A973791031}"/>
              </a:ext>
            </a:extLst>
          </p:cNvPr>
          <p:cNvPicPr>
            <a:picLocks noGrp="1" noChangeAspect="1"/>
          </p:cNvPicPr>
          <p:nvPr>
            <p:ph sz="half" idx="12"/>
          </p:nvPr>
        </p:nvPicPr>
        <p:blipFill>
          <a:blip r:embed="rId4"/>
          <a:stretch>
            <a:fillRect/>
          </a:stretch>
        </p:blipFill>
        <p:spPr bwMode="auto">
          <a:xfrm>
            <a:off x="0" y="4250890"/>
            <a:ext cx="5994400" cy="1556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Content Placeholder 17">
            <a:extLst>
              <a:ext uri="{FF2B5EF4-FFF2-40B4-BE49-F238E27FC236}">
                <a16:creationId xmlns:a16="http://schemas.microsoft.com/office/drawing/2014/main" id="{898AB06E-BB02-4DCA-715B-E81183F783AA}"/>
              </a:ext>
            </a:extLst>
          </p:cNvPr>
          <p:cNvPicPr>
            <a:picLocks noGrp="1" noChangeAspect="1"/>
          </p:cNvPicPr>
          <p:nvPr>
            <p:ph sz="half" idx="14"/>
          </p:nvPr>
        </p:nvPicPr>
        <p:blipFill>
          <a:blip r:embed="rId5"/>
          <a:stretch>
            <a:fillRect/>
          </a:stretch>
        </p:blipFill>
        <p:spPr bwMode="auto">
          <a:xfrm>
            <a:off x="6197600" y="4002744"/>
            <a:ext cx="5994400" cy="20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676467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82E2D-35A5-6D55-15E3-6B1292881B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D8FA6B-A97F-661F-C538-4FF394C0783C}"/>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5E7B0BE9-1BC8-31A2-B316-B6078DA227E9}"/>
              </a:ext>
            </a:extLst>
          </p:cNvPr>
          <p:cNvSpPr>
            <a:spLocks noGrp="1"/>
          </p:cNvSpPr>
          <p:nvPr>
            <p:ph idx="1"/>
          </p:nvPr>
        </p:nvSpPr>
        <p:spPr/>
        <p:txBody>
          <a:bodyPr/>
          <a:lstStyle/>
          <a:p>
            <a:r>
              <a:rPr lang="en-US"/>
              <a:t>Breast cancer is one of the most common and deadly cancers worldwide.</a:t>
            </a:r>
          </a:p>
          <a:p>
            <a:pPr lvl="1"/>
            <a:r>
              <a:rPr lang="en-US">
                <a:solidFill>
                  <a:schemeClr val="tx1"/>
                </a:solidFill>
                <a:highlight>
                  <a:srgbClr val="00FF00"/>
                </a:highlight>
              </a:rPr>
              <a:t>In 2022</a:t>
            </a:r>
            <a:r>
              <a:rPr lang="en-US">
                <a:solidFill>
                  <a:srgbClr val="FF0000"/>
                </a:solidFill>
              </a:rPr>
              <a:t>, there were an estimated </a:t>
            </a:r>
            <a:r>
              <a:rPr lang="en-US">
                <a:solidFill>
                  <a:schemeClr val="tx1"/>
                </a:solidFill>
                <a:highlight>
                  <a:srgbClr val="00FFFF"/>
                </a:highlight>
              </a:rPr>
              <a:t>2.3 million</a:t>
            </a:r>
            <a:r>
              <a:rPr lang="en-US">
                <a:solidFill>
                  <a:srgbClr val="FF0000"/>
                </a:solidFill>
              </a:rPr>
              <a:t> women diagnosed with breast cancer and </a:t>
            </a:r>
            <a:r>
              <a:rPr lang="en-US">
                <a:solidFill>
                  <a:schemeClr val="tx1"/>
                </a:solidFill>
                <a:highlight>
                  <a:srgbClr val="00FFFF"/>
                </a:highlight>
              </a:rPr>
              <a:t>670 000</a:t>
            </a:r>
            <a:r>
              <a:rPr lang="en-US">
                <a:solidFill>
                  <a:srgbClr val="FF0000"/>
                </a:solidFill>
              </a:rPr>
              <a:t> deaths globally. Breast cancer occurs in every country of the world in women at any age after puberty but with increasing rates in later life. </a:t>
            </a:r>
          </a:p>
        </p:txBody>
      </p:sp>
    </p:spTree>
    <p:extLst>
      <p:ext uri="{BB962C8B-B14F-4D97-AF65-F5344CB8AC3E}">
        <p14:creationId xmlns:p14="http://schemas.microsoft.com/office/powerpoint/2010/main" val="76344587"/>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12B3C-AB42-7FA2-7696-5F5D334078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E2EA94-CAD1-8B26-1101-D1DB828BD029}"/>
              </a:ext>
            </a:extLst>
          </p:cNvPr>
          <p:cNvSpPr>
            <a:spLocks noGrp="1"/>
          </p:cNvSpPr>
          <p:nvPr>
            <p:ph type="title"/>
          </p:nvPr>
        </p:nvSpPr>
        <p:spPr/>
        <p:txBody>
          <a:bodyPr/>
          <a:lstStyle/>
          <a:p>
            <a:r>
              <a:rPr lang="en-US"/>
              <a:t>Data preprocessing</a:t>
            </a:r>
          </a:p>
        </p:txBody>
      </p:sp>
      <p:pic>
        <p:nvPicPr>
          <p:cNvPr id="16" name="Content Placeholder 15">
            <a:extLst>
              <a:ext uri="{FF2B5EF4-FFF2-40B4-BE49-F238E27FC236}">
                <a16:creationId xmlns:a16="http://schemas.microsoft.com/office/drawing/2014/main" id="{D990031F-01A2-04E9-A9F1-41D8E6596643}"/>
              </a:ext>
            </a:extLst>
          </p:cNvPr>
          <p:cNvPicPr>
            <a:picLocks noGrp="1" noChangeAspect="1"/>
          </p:cNvPicPr>
          <p:nvPr>
            <p:ph sz="half" idx="13"/>
          </p:nvPr>
        </p:nvPicPr>
        <p:blipFill>
          <a:blip r:embed="rId2"/>
          <a:stretch>
            <a:fillRect/>
          </a:stretch>
        </p:blipFill>
        <p:spPr bwMode="auto">
          <a:xfrm>
            <a:off x="6197600" y="2118227"/>
            <a:ext cx="5994400" cy="126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Content Placeholder 11">
            <a:extLst>
              <a:ext uri="{FF2B5EF4-FFF2-40B4-BE49-F238E27FC236}">
                <a16:creationId xmlns:a16="http://schemas.microsoft.com/office/drawing/2014/main" id="{E66272EB-0ED1-6ECF-1D0B-11C81D1A1B5D}"/>
              </a:ext>
            </a:extLst>
          </p:cNvPr>
          <p:cNvPicPr>
            <a:picLocks noGrp="1" noChangeAspect="1"/>
          </p:cNvPicPr>
          <p:nvPr>
            <p:ph sz="half" idx="1"/>
          </p:nvPr>
        </p:nvPicPr>
        <p:blipFill>
          <a:blip r:embed="rId3"/>
          <a:stretch>
            <a:fillRect/>
          </a:stretch>
        </p:blipFill>
        <p:spPr bwMode="auto">
          <a:xfrm>
            <a:off x="0" y="2077156"/>
            <a:ext cx="5994400" cy="133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Content Placeholder 9">
            <a:extLst>
              <a:ext uri="{FF2B5EF4-FFF2-40B4-BE49-F238E27FC236}">
                <a16:creationId xmlns:a16="http://schemas.microsoft.com/office/drawing/2014/main" id="{0B3C3216-859C-7210-AE21-A8D66E89DD67}"/>
              </a:ext>
            </a:extLst>
          </p:cNvPr>
          <p:cNvPicPr>
            <a:picLocks noGrp="1" noChangeAspect="1"/>
          </p:cNvPicPr>
          <p:nvPr>
            <p:ph sz="half" idx="12"/>
          </p:nvPr>
        </p:nvPicPr>
        <p:blipFill>
          <a:blip r:embed="rId4"/>
          <a:stretch>
            <a:fillRect/>
          </a:stretch>
        </p:blipFill>
        <p:spPr bwMode="auto">
          <a:xfrm>
            <a:off x="0" y="4164826"/>
            <a:ext cx="5994400" cy="1728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Content Placeholder 22">
            <a:extLst>
              <a:ext uri="{FF2B5EF4-FFF2-40B4-BE49-F238E27FC236}">
                <a16:creationId xmlns:a16="http://schemas.microsoft.com/office/drawing/2014/main" id="{86CCC59C-4429-D7E1-EF5D-C87CCD4C4539}"/>
              </a:ext>
            </a:extLst>
          </p:cNvPr>
          <p:cNvPicPr>
            <a:picLocks noGrp="1" noChangeAspect="1"/>
          </p:cNvPicPr>
          <p:nvPr>
            <p:ph sz="half" idx="14"/>
          </p:nvPr>
        </p:nvPicPr>
        <p:blipFill>
          <a:blip r:embed="rId5"/>
          <a:stretch>
            <a:fillRect/>
          </a:stretch>
        </p:blipFill>
        <p:spPr bwMode="auto">
          <a:xfrm>
            <a:off x="6197600" y="4197922"/>
            <a:ext cx="5994400" cy="167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5542723"/>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A1B98-8EF0-5D28-2BF9-7BC9FE7BCE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594920-56CA-4387-2318-44E8123599CE}"/>
              </a:ext>
            </a:extLst>
          </p:cNvPr>
          <p:cNvSpPr>
            <a:spLocks noGrp="1"/>
          </p:cNvSpPr>
          <p:nvPr>
            <p:ph type="title"/>
          </p:nvPr>
        </p:nvSpPr>
        <p:spPr/>
        <p:txBody>
          <a:bodyPr/>
          <a:lstStyle/>
          <a:p>
            <a:r>
              <a:rPr lang="en-US"/>
              <a:t>Data preprocessing</a:t>
            </a:r>
          </a:p>
        </p:txBody>
      </p:sp>
      <p:pic>
        <p:nvPicPr>
          <p:cNvPr id="13" name="Content Placeholder 12">
            <a:extLst>
              <a:ext uri="{FF2B5EF4-FFF2-40B4-BE49-F238E27FC236}">
                <a16:creationId xmlns:a16="http://schemas.microsoft.com/office/drawing/2014/main" id="{405A946B-EF06-69BA-9D80-BABA0498860B}"/>
              </a:ext>
            </a:extLst>
          </p:cNvPr>
          <p:cNvPicPr>
            <a:picLocks noGrp="1" noChangeAspect="1"/>
          </p:cNvPicPr>
          <p:nvPr>
            <p:ph sz="half" idx="1"/>
          </p:nvPr>
        </p:nvPicPr>
        <p:blipFill>
          <a:blip r:embed="rId2"/>
          <a:stretch>
            <a:fillRect/>
          </a:stretch>
        </p:blipFill>
        <p:spPr bwMode="auto">
          <a:xfrm>
            <a:off x="0" y="2000610"/>
            <a:ext cx="5994400" cy="1485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Content Placeholder 17">
            <a:extLst>
              <a:ext uri="{FF2B5EF4-FFF2-40B4-BE49-F238E27FC236}">
                <a16:creationId xmlns:a16="http://schemas.microsoft.com/office/drawing/2014/main" id="{03593A5C-B92A-0FB0-11B0-52F67FDE590D}"/>
              </a:ext>
            </a:extLst>
          </p:cNvPr>
          <p:cNvPicPr>
            <a:picLocks noGrp="1" noChangeAspect="1"/>
          </p:cNvPicPr>
          <p:nvPr>
            <p:ph sz="half" idx="13"/>
          </p:nvPr>
        </p:nvPicPr>
        <p:blipFill>
          <a:blip r:embed="rId3"/>
          <a:stretch>
            <a:fillRect/>
          </a:stretch>
        </p:blipFill>
        <p:spPr bwMode="auto">
          <a:xfrm>
            <a:off x="6197600" y="2058110"/>
            <a:ext cx="5994400" cy="138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Content Placeholder 19">
            <a:extLst>
              <a:ext uri="{FF2B5EF4-FFF2-40B4-BE49-F238E27FC236}">
                <a16:creationId xmlns:a16="http://schemas.microsoft.com/office/drawing/2014/main" id="{EA11FB3D-B3CA-8DD6-757A-7AB4947524AB}"/>
              </a:ext>
            </a:extLst>
          </p:cNvPr>
          <p:cNvPicPr>
            <a:picLocks noGrp="1" noChangeAspect="1"/>
          </p:cNvPicPr>
          <p:nvPr>
            <p:ph sz="half" idx="14"/>
          </p:nvPr>
        </p:nvPicPr>
        <p:blipFill>
          <a:blip r:embed="rId4"/>
          <a:stretch>
            <a:fillRect/>
          </a:stretch>
        </p:blipFill>
        <p:spPr bwMode="auto">
          <a:xfrm>
            <a:off x="6197600" y="4389095"/>
            <a:ext cx="5994400" cy="129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Content Placeholder 3">
            <a:extLst>
              <a:ext uri="{FF2B5EF4-FFF2-40B4-BE49-F238E27FC236}">
                <a16:creationId xmlns:a16="http://schemas.microsoft.com/office/drawing/2014/main" id="{CC2D8787-EAD1-B93F-7F21-3AA93089892B}"/>
              </a:ext>
            </a:extLst>
          </p:cNvPr>
          <p:cNvPicPr>
            <a:picLocks noGrp="1" noChangeAspect="1"/>
          </p:cNvPicPr>
          <p:nvPr>
            <p:ph sz="half" idx="12"/>
          </p:nvPr>
        </p:nvPicPr>
        <p:blipFill>
          <a:blip r:embed="rId5"/>
          <a:stretch>
            <a:fillRect/>
          </a:stretch>
        </p:blipFill>
        <p:spPr bwMode="auto">
          <a:xfrm>
            <a:off x="0" y="4337539"/>
            <a:ext cx="5994400" cy="138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295828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D1AF4-5F1B-1D90-3EE5-3C69A95858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8FC94E-31B2-D52F-479A-92F510E61952}"/>
              </a:ext>
            </a:extLst>
          </p:cNvPr>
          <p:cNvSpPr>
            <a:spLocks noGrp="1"/>
          </p:cNvSpPr>
          <p:nvPr>
            <p:ph type="title"/>
          </p:nvPr>
        </p:nvSpPr>
        <p:spPr/>
        <p:txBody>
          <a:bodyPr/>
          <a:lstStyle/>
          <a:p>
            <a:r>
              <a:rPr lang="en-US"/>
              <a:t>Data preprocessing</a:t>
            </a:r>
          </a:p>
        </p:txBody>
      </p:sp>
      <p:pic>
        <p:nvPicPr>
          <p:cNvPr id="10" name="Content Placeholder 9">
            <a:extLst>
              <a:ext uri="{FF2B5EF4-FFF2-40B4-BE49-F238E27FC236}">
                <a16:creationId xmlns:a16="http://schemas.microsoft.com/office/drawing/2014/main" id="{E228ED47-3951-1F75-76F6-D725811AAA8E}"/>
              </a:ext>
            </a:extLst>
          </p:cNvPr>
          <p:cNvPicPr>
            <a:picLocks noGrp="1" noChangeAspect="1"/>
          </p:cNvPicPr>
          <p:nvPr>
            <p:ph sz="half" idx="12"/>
          </p:nvPr>
        </p:nvPicPr>
        <p:blipFill>
          <a:blip r:embed="rId2"/>
          <a:stretch>
            <a:fillRect/>
          </a:stretch>
        </p:blipFill>
        <p:spPr bwMode="auto">
          <a:xfrm>
            <a:off x="0" y="3927462"/>
            <a:ext cx="5994400" cy="22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Content Placeholder 19">
            <a:extLst>
              <a:ext uri="{FF2B5EF4-FFF2-40B4-BE49-F238E27FC236}">
                <a16:creationId xmlns:a16="http://schemas.microsoft.com/office/drawing/2014/main" id="{1BA522D3-D0BF-8EF2-44ED-1893F7D42DB9}"/>
              </a:ext>
            </a:extLst>
          </p:cNvPr>
          <p:cNvPicPr>
            <a:picLocks noGrp="1" noChangeAspect="1"/>
          </p:cNvPicPr>
          <p:nvPr>
            <p:ph sz="half" idx="14"/>
          </p:nvPr>
        </p:nvPicPr>
        <p:blipFill>
          <a:blip r:embed="rId3"/>
          <a:stretch>
            <a:fillRect/>
          </a:stretch>
        </p:blipFill>
        <p:spPr bwMode="auto">
          <a:xfrm>
            <a:off x="6197600" y="4063152"/>
            <a:ext cx="5994400" cy="194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Content Placeholder 24">
            <a:extLst>
              <a:ext uri="{FF2B5EF4-FFF2-40B4-BE49-F238E27FC236}">
                <a16:creationId xmlns:a16="http://schemas.microsoft.com/office/drawing/2014/main" id="{06547930-4BBB-B2EB-DDD2-5421CFBB6A49}"/>
              </a:ext>
            </a:extLst>
          </p:cNvPr>
          <p:cNvPicPr>
            <a:picLocks noGrp="1" noChangeAspect="1"/>
          </p:cNvPicPr>
          <p:nvPr>
            <p:ph sz="half" idx="13"/>
          </p:nvPr>
        </p:nvPicPr>
        <p:blipFill>
          <a:blip r:embed="rId4"/>
          <a:stretch>
            <a:fillRect/>
          </a:stretch>
        </p:blipFill>
        <p:spPr bwMode="auto">
          <a:xfrm>
            <a:off x="6197600" y="2009160"/>
            <a:ext cx="5994400" cy="148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Content Placeholder 3">
            <a:extLst>
              <a:ext uri="{FF2B5EF4-FFF2-40B4-BE49-F238E27FC236}">
                <a16:creationId xmlns:a16="http://schemas.microsoft.com/office/drawing/2014/main" id="{7813D4E8-268B-95A8-FA37-CC34290E77D0}"/>
              </a:ext>
            </a:extLst>
          </p:cNvPr>
          <p:cNvPicPr>
            <a:picLocks noGrp="1" noChangeAspect="1"/>
          </p:cNvPicPr>
          <p:nvPr>
            <p:ph sz="half" idx="1"/>
          </p:nvPr>
        </p:nvPicPr>
        <p:blipFill>
          <a:blip r:embed="rId5"/>
          <a:stretch>
            <a:fillRect/>
          </a:stretch>
        </p:blipFill>
        <p:spPr bwMode="auto">
          <a:xfrm>
            <a:off x="0" y="1988069"/>
            <a:ext cx="5994400" cy="151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190944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8CECA-95FF-C64B-EA2E-041AAB25DA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A4B15-C6E8-A3EA-698A-085A674B0B54}"/>
              </a:ext>
            </a:extLst>
          </p:cNvPr>
          <p:cNvSpPr>
            <a:spLocks noGrp="1"/>
          </p:cNvSpPr>
          <p:nvPr>
            <p:ph type="title"/>
          </p:nvPr>
        </p:nvSpPr>
        <p:spPr/>
        <p:txBody>
          <a:bodyPr/>
          <a:lstStyle/>
          <a:p>
            <a:r>
              <a:rPr lang="en-US"/>
              <a:t>Data preprocessing</a:t>
            </a:r>
          </a:p>
        </p:txBody>
      </p:sp>
      <p:sp>
        <p:nvSpPr>
          <p:cNvPr id="7" name="Content Placeholder 6">
            <a:extLst>
              <a:ext uri="{FF2B5EF4-FFF2-40B4-BE49-F238E27FC236}">
                <a16:creationId xmlns:a16="http://schemas.microsoft.com/office/drawing/2014/main" id="{0D159735-064D-10D2-BA25-C49813D05DFE}"/>
              </a:ext>
            </a:extLst>
          </p:cNvPr>
          <p:cNvSpPr>
            <a:spLocks noGrp="1"/>
          </p:cNvSpPr>
          <p:nvPr>
            <p:ph sz="half" idx="1"/>
          </p:nvPr>
        </p:nvSpPr>
        <p:spPr/>
        <p:txBody>
          <a:bodyPr/>
          <a:lstStyle/>
          <a:p>
            <a:r>
              <a:rPr lang="en-US">
                <a:ea typeface="+mn-lt"/>
                <a:cs typeface="+mn-lt"/>
              </a:rPr>
              <a:t>Filter with </a:t>
            </a:r>
            <a:r>
              <a:rPr lang="en-US" err="1">
                <a:ea typeface="+mn-lt"/>
                <a:cs typeface="+mn-lt"/>
              </a:rPr>
              <a:t>SelectKBest</a:t>
            </a:r>
            <a:r>
              <a:rPr lang="en-US">
                <a:ea typeface="+mn-lt"/>
                <a:cs typeface="+mn-lt"/>
              </a:rPr>
              <a:t> &amp; </a:t>
            </a:r>
            <a:r>
              <a:rPr lang="en-US" err="1">
                <a:ea typeface="+mn-lt"/>
                <a:cs typeface="+mn-lt"/>
              </a:rPr>
              <a:t>cindex_survival_score</a:t>
            </a:r>
            <a:endParaRPr lang="en-US">
              <a:ea typeface="+mn-lt"/>
              <a:cs typeface="+mn-lt"/>
            </a:endParaRPr>
          </a:p>
          <a:p>
            <a:r>
              <a:rPr lang="en-US">
                <a:ea typeface="+mn-lt"/>
                <a:cs typeface="+mn-lt"/>
              </a:rPr>
              <a:t>Reason: An optimal method to reduce noise and prevent overfitting in genomic data, selecting features that effectively handle censoring and accurately rank patient survival risks.</a:t>
            </a:r>
            <a:endParaRPr lang="en-US">
              <a:cs typeface="Arial"/>
            </a:endParaRPr>
          </a:p>
        </p:txBody>
      </p:sp>
      <p:pic>
        <p:nvPicPr>
          <p:cNvPr id="5" name="Content Placeholder 4">
            <a:extLst>
              <a:ext uri="{FF2B5EF4-FFF2-40B4-BE49-F238E27FC236}">
                <a16:creationId xmlns:a16="http://schemas.microsoft.com/office/drawing/2014/main" id="{B3D17924-DB2D-BB83-76C6-F5786F429B49}"/>
              </a:ext>
            </a:extLst>
          </p:cNvPr>
          <p:cNvPicPr>
            <a:picLocks noGrp="1" noChangeAspect="1"/>
          </p:cNvPicPr>
          <p:nvPr>
            <p:ph sz="half" idx="2"/>
          </p:nvPr>
        </p:nvPicPr>
        <p:blipFill>
          <a:blip r:embed="rId2"/>
          <a:stretch>
            <a:fillRect/>
          </a:stretch>
        </p:blipFill>
        <p:spPr bwMode="auto">
          <a:xfrm>
            <a:off x="6197600" y="1751040"/>
            <a:ext cx="5384800" cy="4224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6036973"/>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3D5EF-925C-7C90-16A7-7FFB1889F64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DB57512-5BF1-2857-74AD-377040967A89}"/>
              </a:ext>
            </a:extLst>
          </p:cNvPr>
          <p:cNvSpPr>
            <a:spLocks noGrp="1"/>
          </p:cNvSpPr>
          <p:nvPr>
            <p:ph type="title"/>
          </p:nvPr>
        </p:nvSpPr>
        <p:spPr/>
        <p:txBody>
          <a:bodyPr/>
          <a:lstStyle/>
          <a:p>
            <a:r>
              <a:rPr lang="en-US"/>
              <a:t>Table of Content</a:t>
            </a:r>
          </a:p>
        </p:txBody>
      </p:sp>
      <p:sp>
        <p:nvSpPr>
          <p:cNvPr id="6" name="Content Placeholder 5">
            <a:extLst>
              <a:ext uri="{FF2B5EF4-FFF2-40B4-BE49-F238E27FC236}">
                <a16:creationId xmlns:a16="http://schemas.microsoft.com/office/drawing/2014/main" id="{F82F8FD1-1844-1F9A-04B5-3AF8268FD56E}"/>
              </a:ext>
            </a:extLst>
          </p:cNvPr>
          <p:cNvSpPr>
            <a:spLocks noGrp="1"/>
          </p:cNvSpPr>
          <p:nvPr>
            <p:ph idx="1"/>
          </p:nvPr>
        </p:nvSpPr>
        <p:spPr/>
        <p:txBody>
          <a:bodyPr/>
          <a:lstStyle/>
          <a:p>
            <a:pPr marL="514350" indent="-514350">
              <a:buFont typeface="+mj-lt"/>
              <a:buAutoNum type="arabicPeriod"/>
            </a:pPr>
            <a:r>
              <a:rPr lang="en-US"/>
              <a:t>Introduction &amp; Problem Statement</a:t>
            </a:r>
          </a:p>
          <a:p>
            <a:pPr marL="514350" indent="-514350">
              <a:buFont typeface="+mj-lt"/>
              <a:buAutoNum type="arabicPeriod"/>
            </a:pPr>
            <a:r>
              <a:rPr lang="en-US">
                <a:solidFill>
                  <a:srgbClr val="FF0000"/>
                </a:solidFill>
              </a:rPr>
              <a:t>Data Preparation</a:t>
            </a:r>
          </a:p>
          <a:p>
            <a:pPr marL="514350" indent="-514350">
              <a:buFont typeface="+mj-lt"/>
              <a:buAutoNum type="arabicPeriod"/>
            </a:pPr>
            <a:r>
              <a:rPr lang="en-US"/>
              <a:t>Exploratory Data Analysis</a:t>
            </a:r>
          </a:p>
          <a:p>
            <a:pPr marL="514350" indent="-514350">
              <a:buFont typeface="+mj-lt"/>
              <a:buAutoNum type="arabicPeriod"/>
            </a:pPr>
            <a:r>
              <a:rPr lang="en-US">
                <a:solidFill>
                  <a:srgbClr val="FF0000"/>
                </a:solidFill>
              </a:rPr>
              <a:t>Data Preprocessing</a:t>
            </a:r>
          </a:p>
          <a:p>
            <a:pPr marL="514350" indent="-514350">
              <a:buFont typeface="+mj-lt"/>
              <a:buAutoNum type="arabicPeriod"/>
            </a:pPr>
            <a:r>
              <a:rPr lang="en-US">
                <a:solidFill>
                  <a:schemeClr val="tx1"/>
                </a:solidFill>
                <a:highlight>
                  <a:srgbClr val="00FFFF"/>
                </a:highlight>
              </a:rPr>
              <a:t>Modeling &amp; Results</a:t>
            </a:r>
          </a:p>
          <a:p>
            <a:pPr marL="514350" indent="-514350">
              <a:buFont typeface="+mj-lt"/>
              <a:buAutoNum type="arabicPeriod"/>
            </a:pPr>
            <a:r>
              <a:rPr lang="en-US">
                <a:solidFill>
                  <a:srgbClr val="FF0000"/>
                </a:solidFill>
              </a:rPr>
              <a:t>Demo</a:t>
            </a:r>
            <a:endParaRPr lang="en-US"/>
          </a:p>
        </p:txBody>
      </p:sp>
    </p:spTree>
    <p:extLst>
      <p:ext uri="{BB962C8B-B14F-4D97-AF65-F5344CB8AC3E}">
        <p14:creationId xmlns:p14="http://schemas.microsoft.com/office/powerpoint/2010/main" val="429437902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122C6-E992-47DA-6C6A-C8585511572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B9E94E23-6ADA-EE64-FE55-FF43CA2B5480}"/>
              </a:ext>
            </a:extLst>
          </p:cNvPr>
          <p:cNvSpPr>
            <a:spLocks noGrp="1"/>
          </p:cNvSpPr>
          <p:nvPr>
            <p:ph type="title"/>
          </p:nvPr>
        </p:nvSpPr>
        <p:spPr/>
        <p:txBody>
          <a:bodyPr/>
          <a:lstStyle/>
          <a:p>
            <a:r>
              <a:rPr lang="en-US"/>
              <a:t>modeling</a:t>
            </a:r>
          </a:p>
        </p:txBody>
      </p:sp>
      <p:sp>
        <p:nvSpPr>
          <p:cNvPr id="8" name="Text Placeholder 7">
            <a:extLst>
              <a:ext uri="{FF2B5EF4-FFF2-40B4-BE49-F238E27FC236}">
                <a16:creationId xmlns:a16="http://schemas.microsoft.com/office/drawing/2014/main" id="{FA288972-B057-A447-658F-44A529EE07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7901863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6533239-F58F-5282-529F-D1A0289B1E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4B3CCA-5A5C-730B-C0F2-05C29CB484D3}"/>
              </a:ext>
            </a:extLst>
          </p:cNvPr>
          <p:cNvSpPr>
            <a:spLocks noGrp="1"/>
          </p:cNvSpPr>
          <p:nvPr>
            <p:ph type="title"/>
          </p:nvPr>
        </p:nvSpPr>
        <p:spPr/>
        <p:txBody>
          <a:bodyPr/>
          <a:lstStyle/>
          <a:p>
            <a:r>
              <a:rPr lang="en-US"/>
              <a:t>Methods</a:t>
            </a:r>
          </a:p>
        </p:txBody>
      </p:sp>
      <p:sp>
        <p:nvSpPr>
          <p:cNvPr id="3" name="Content Placeholder 2">
            <a:extLst>
              <a:ext uri="{FF2B5EF4-FFF2-40B4-BE49-F238E27FC236}">
                <a16:creationId xmlns:a16="http://schemas.microsoft.com/office/drawing/2014/main" id="{D8FA1D85-6695-87D0-057D-1C42411AE37B}"/>
              </a:ext>
            </a:extLst>
          </p:cNvPr>
          <p:cNvSpPr>
            <a:spLocks noGrp="1"/>
          </p:cNvSpPr>
          <p:nvPr>
            <p:ph idx="1"/>
          </p:nvPr>
        </p:nvSpPr>
        <p:spPr/>
        <p:txBody>
          <a:bodyPr/>
          <a:lstStyle/>
          <a:p>
            <a:r>
              <a:rPr lang="en-US"/>
              <a:t>Strategy: 80/20 Hold-out split combined with </a:t>
            </a:r>
            <a:r>
              <a:rPr lang="en-US" err="1">
                <a:solidFill>
                  <a:schemeClr val="tx1"/>
                </a:solidFill>
                <a:highlight>
                  <a:srgbClr val="00FFFF"/>
                </a:highlight>
              </a:rPr>
              <a:t>GridSearchCV</a:t>
            </a:r>
            <a:r>
              <a:rPr lang="en-US"/>
              <a:t> (5-fold nested CV) for hyperparameter tuning.</a:t>
            </a:r>
          </a:p>
          <a:p>
            <a:r>
              <a:rPr lang="en-US">
                <a:solidFill>
                  <a:srgbClr val="FF0000"/>
                </a:solidFill>
              </a:rPr>
              <a:t>Splitter: </a:t>
            </a:r>
            <a:r>
              <a:rPr lang="en-US" err="1">
                <a:solidFill>
                  <a:schemeClr val="tx1"/>
                </a:solidFill>
                <a:highlight>
                  <a:srgbClr val="00FFFF"/>
                </a:highlight>
              </a:rPr>
              <a:t>StratifiedGroupKFold</a:t>
            </a:r>
            <a:r>
              <a:rPr lang="en-US">
                <a:solidFill>
                  <a:srgbClr val="FF0000"/>
                </a:solidFill>
              </a:rPr>
              <a:t> used for both outer and inner loops to:</a:t>
            </a:r>
          </a:p>
          <a:p>
            <a:pPr lvl="1"/>
            <a:r>
              <a:rPr lang="en-US"/>
              <a:t>Ensure samples from the same patient (group) do not leak.</a:t>
            </a:r>
          </a:p>
          <a:p>
            <a:pPr lvl="1"/>
            <a:r>
              <a:rPr lang="en-US">
                <a:solidFill>
                  <a:srgbClr val="FF0000"/>
                </a:solidFill>
              </a:rPr>
              <a:t>Maintain class balance (stratified) across folds.</a:t>
            </a:r>
          </a:p>
          <a:p>
            <a:r>
              <a:rPr lang="en-US"/>
              <a:t>Metric: Optimized for </a:t>
            </a:r>
            <a:r>
              <a:rPr lang="en-US" err="1">
                <a:solidFill>
                  <a:schemeClr val="tx1"/>
                </a:solidFill>
                <a:highlight>
                  <a:srgbClr val="00FFFF"/>
                </a:highlight>
              </a:rPr>
              <a:t>average_precision</a:t>
            </a:r>
            <a:r>
              <a:rPr lang="en-US"/>
              <a:t> (PR-AUC) due to imbalanced data.</a:t>
            </a:r>
          </a:p>
        </p:txBody>
      </p:sp>
      <p:sp>
        <p:nvSpPr>
          <p:cNvPr id="6" name="Content Placeholder 5">
            <a:extLst>
              <a:ext uri="{FF2B5EF4-FFF2-40B4-BE49-F238E27FC236}">
                <a16:creationId xmlns:a16="http://schemas.microsoft.com/office/drawing/2014/main" id="{88DF5F3A-F117-31A0-E33C-200CDF35AB6F}"/>
              </a:ext>
            </a:extLst>
          </p:cNvPr>
          <p:cNvSpPr>
            <a:spLocks noGrp="1"/>
          </p:cNvSpPr>
          <p:nvPr>
            <p:ph idx="16"/>
          </p:nvPr>
        </p:nvSpPr>
        <p:spPr/>
        <p:txBody>
          <a:bodyPr/>
          <a:lstStyle/>
          <a:p>
            <a:endParaRPr lang="en-US"/>
          </a:p>
        </p:txBody>
      </p:sp>
    </p:spTree>
    <p:extLst>
      <p:ext uri="{BB962C8B-B14F-4D97-AF65-F5344CB8AC3E}">
        <p14:creationId xmlns:p14="http://schemas.microsoft.com/office/powerpoint/2010/main" val="956471794"/>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33EDE-40B3-F819-25C3-0F76A43653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41B9E2-26F5-AE5F-5F08-788782B366F2}"/>
              </a:ext>
            </a:extLst>
          </p:cNvPr>
          <p:cNvSpPr>
            <a:spLocks noGrp="1"/>
          </p:cNvSpPr>
          <p:nvPr>
            <p:ph type="title"/>
          </p:nvPr>
        </p:nvSpPr>
        <p:spPr/>
        <p:txBody>
          <a:bodyPr/>
          <a:lstStyle/>
          <a:p>
            <a:r>
              <a:rPr lang="en-US"/>
              <a:t>Methods</a:t>
            </a:r>
          </a:p>
        </p:txBody>
      </p:sp>
      <p:sp>
        <p:nvSpPr>
          <p:cNvPr id="3" name="Content Placeholder 2">
            <a:extLst>
              <a:ext uri="{FF2B5EF4-FFF2-40B4-BE49-F238E27FC236}">
                <a16:creationId xmlns:a16="http://schemas.microsoft.com/office/drawing/2014/main" id="{75CF040A-75A2-416A-8AA9-AA0084A4E4BB}"/>
              </a:ext>
            </a:extLst>
          </p:cNvPr>
          <p:cNvSpPr>
            <a:spLocks noGrp="1"/>
          </p:cNvSpPr>
          <p:nvPr>
            <p:ph idx="1"/>
          </p:nvPr>
        </p:nvSpPr>
        <p:spPr/>
        <p:txBody>
          <a:bodyPr/>
          <a:lstStyle/>
          <a:p>
            <a:r>
              <a:rPr lang="en-US"/>
              <a:t>Strategy: 80/20 Hold-out split combined with </a:t>
            </a:r>
            <a:r>
              <a:rPr lang="en-US" err="1">
                <a:solidFill>
                  <a:schemeClr val="tx1"/>
                </a:solidFill>
                <a:highlight>
                  <a:srgbClr val="00FFFF"/>
                </a:highlight>
              </a:rPr>
              <a:t>GridSearchCV</a:t>
            </a:r>
            <a:r>
              <a:rPr lang="en-US"/>
              <a:t> (5-fold nested CV) for hyperparameter tuning.</a:t>
            </a:r>
          </a:p>
          <a:p>
            <a:r>
              <a:rPr lang="en-US">
                <a:solidFill>
                  <a:srgbClr val="FF0000"/>
                </a:solidFill>
              </a:rPr>
              <a:t>Splitter: </a:t>
            </a:r>
            <a:r>
              <a:rPr lang="en-US" err="1">
                <a:solidFill>
                  <a:schemeClr val="tx1"/>
                </a:solidFill>
                <a:highlight>
                  <a:srgbClr val="00FFFF"/>
                </a:highlight>
              </a:rPr>
              <a:t>StratifiedGroupKFold</a:t>
            </a:r>
            <a:r>
              <a:rPr lang="en-US">
                <a:solidFill>
                  <a:srgbClr val="FF0000"/>
                </a:solidFill>
              </a:rPr>
              <a:t> used for both outer and inner loops to:</a:t>
            </a:r>
          </a:p>
          <a:p>
            <a:pPr lvl="1"/>
            <a:r>
              <a:rPr lang="en-US"/>
              <a:t>Ensure samples from the same patient (group) do not leak.</a:t>
            </a:r>
          </a:p>
          <a:p>
            <a:pPr lvl="1"/>
            <a:r>
              <a:rPr lang="en-US">
                <a:solidFill>
                  <a:srgbClr val="FF0000"/>
                </a:solidFill>
              </a:rPr>
              <a:t>Maintain class balance (stratified) across folds.</a:t>
            </a:r>
          </a:p>
          <a:p>
            <a:r>
              <a:rPr lang="en-US"/>
              <a:t>Metric: Optimized for </a:t>
            </a:r>
            <a:r>
              <a:rPr lang="en-US" err="1">
                <a:solidFill>
                  <a:schemeClr val="tx1"/>
                </a:solidFill>
                <a:highlight>
                  <a:srgbClr val="00FFFF"/>
                </a:highlight>
              </a:rPr>
              <a:t>average_precision</a:t>
            </a:r>
            <a:r>
              <a:rPr lang="en-US"/>
              <a:t> (PR-AUC) due to imbalanced data.</a:t>
            </a:r>
          </a:p>
        </p:txBody>
      </p:sp>
      <p:sp>
        <p:nvSpPr>
          <p:cNvPr id="6" name="Content Placeholder 5">
            <a:extLst>
              <a:ext uri="{FF2B5EF4-FFF2-40B4-BE49-F238E27FC236}">
                <a16:creationId xmlns:a16="http://schemas.microsoft.com/office/drawing/2014/main" id="{0675D002-827A-AB0C-081E-EE731416D3F7}"/>
              </a:ext>
            </a:extLst>
          </p:cNvPr>
          <p:cNvSpPr>
            <a:spLocks noGrp="1"/>
          </p:cNvSpPr>
          <p:nvPr>
            <p:ph idx="16"/>
          </p:nvPr>
        </p:nvSpPr>
        <p:spPr/>
        <p:txBody>
          <a:bodyPr/>
          <a:lstStyle/>
          <a:p>
            <a:endParaRPr lang="en-US"/>
          </a:p>
        </p:txBody>
      </p:sp>
    </p:spTree>
    <p:extLst>
      <p:ext uri="{BB962C8B-B14F-4D97-AF65-F5344CB8AC3E}">
        <p14:creationId xmlns:p14="http://schemas.microsoft.com/office/powerpoint/2010/main" val="3696293022"/>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D2E2B-05B6-DFF2-786D-2102595EDC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12554-CA4B-4EE4-317B-1CDE644B946D}"/>
              </a:ext>
            </a:extLst>
          </p:cNvPr>
          <p:cNvSpPr>
            <a:spLocks noGrp="1"/>
          </p:cNvSpPr>
          <p:nvPr>
            <p:ph type="title"/>
          </p:nvPr>
        </p:nvSpPr>
        <p:spPr/>
        <p:txBody>
          <a:bodyPr/>
          <a:lstStyle/>
          <a:p>
            <a:r>
              <a:rPr lang="en-US"/>
              <a:t>Hyperparameter Tuning Grid</a:t>
            </a:r>
          </a:p>
        </p:txBody>
      </p:sp>
      <p:sp>
        <p:nvSpPr>
          <p:cNvPr id="3" name="Content Placeholder 2">
            <a:extLst>
              <a:ext uri="{FF2B5EF4-FFF2-40B4-BE49-F238E27FC236}">
                <a16:creationId xmlns:a16="http://schemas.microsoft.com/office/drawing/2014/main" id="{B165803B-F3C8-BCA2-EA8A-FCF364E7ADF4}"/>
              </a:ext>
            </a:extLst>
          </p:cNvPr>
          <p:cNvSpPr>
            <a:spLocks noGrp="1"/>
          </p:cNvSpPr>
          <p:nvPr>
            <p:ph idx="1"/>
          </p:nvPr>
        </p:nvSpPr>
        <p:spPr/>
        <p:txBody>
          <a:bodyPr/>
          <a:lstStyle/>
          <a:p>
            <a:r>
              <a:rPr lang="en-US"/>
              <a:t>Common Tuned Parameter (All Models):</a:t>
            </a:r>
          </a:p>
          <a:p>
            <a:pPr lvl="1"/>
            <a:r>
              <a:rPr lang="en-US">
                <a:solidFill>
                  <a:srgbClr val="FF0000"/>
                </a:solidFill>
              </a:rPr>
              <a:t>pipeline__</a:t>
            </a:r>
            <a:r>
              <a:rPr lang="en-US" err="1">
                <a:solidFill>
                  <a:srgbClr val="FF0000"/>
                </a:solidFill>
              </a:rPr>
              <a:t>kbest</a:t>
            </a:r>
            <a:r>
              <a:rPr lang="en-US">
                <a:solidFill>
                  <a:srgbClr val="FF0000"/>
                </a:solidFill>
              </a:rPr>
              <a:t>__k (Number of Genes): [50, 100, 500, 1000, 2000, 3000, 4000]</a:t>
            </a:r>
          </a:p>
          <a:p>
            <a:r>
              <a:rPr lang="en-US">
                <a:solidFill>
                  <a:schemeClr val="tx1"/>
                </a:solidFill>
                <a:highlight>
                  <a:srgbClr val="00FFFF"/>
                </a:highlight>
              </a:rPr>
              <a:t>Logistic Regression (L2)</a:t>
            </a:r>
          </a:p>
          <a:p>
            <a:pPr lvl="1"/>
            <a:r>
              <a:rPr lang="en-US">
                <a:solidFill>
                  <a:srgbClr val="FF0000"/>
                </a:solidFill>
              </a:rPr>
              <a:t>Fixed: </a:t>
            </a:r>
            <a:r>
              <a:rPr lang="en-US" err="1">
                <a:solidFill>
                  <a:srgbClr val="FF0000"/>
                </a:solidFill>
              </a:rPr>
              <a:t>class_weight</a:t>
            </a:r>
            <a:r>
              <a:rPr lang="en-US">
                <a:solidFill>
                  <a:srgbClr val="FF0000"/>
                </a:solidFill>
              </a:rPr>
              <a:t>="balanced" (Handles imbalance)</a:t>
            </a:r>
          </a:p>
          <a:p>
            <a:pPr lvl="1"/>
            <a:r>
              <a:rPr lang="en-US"/>
              <a:t>Tuned: C (Regularization): [0.1, 1, 3]</a:t>
            </a:r>
          </a:p>
          <a:p>
            <a:r>
              <a:rPr lang="en-US">
                <a:solidFill>
                  <a:schemeClr val="tx1"/>
                </a:solidFill>
                <a:highlight>
                  <a:srgbClr val="00FFFF"/>
                </a:highlight>
              </a:rPr>
              <a:t>SVM</a:t>
            </a:r>
          </a:p>
          <a:p>
            <a:pPr lvl="1"/>
            <a:r>
              <a:rPr lang="en-US"/>
              <a:t>Fixed: </a:t>
            </a:r>
            <a:r>
              <a:rPr lang="en-US" err="1"/>
              <a:t>class_weight</a:t>
            </a:r>
            <a:r>
              <a:rPr lang="en-US"/>
              <a:t>="balanced" (Handles imbalance)</a:t>
            </a:r>
          </a:p>
          <a:p>
            <a:pPr lvl="1"/>
            <a:r>
              <a:rPr lang="en-US">
                <a:solidFill>
                  <a:srgbClr val="FF0000"/>
                </a:solidFill>
              </a:rPr>
              <a:t>Tuned: C (Regularization): [0.1, 1, 3]</a:t>
            </a:r>
          </a:p>
          <a:p>
            <a:pPr lvl="1"/>
            <a:endParaRPr lang="en-US"/>
          </a:p>
        </p:txBody>
      </p:sp>
    </p:spTree>
    <p:extLst>
      <p:ext uri="{BB962C8B-B14F-4D97-AF65-F5344CB8AC3E}">
        <p14:creationId xmlns:p14="http://schemas.microsoft.com/office/powerpoint/2010/main" val="91522707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04479-62D9-249E-86F9-49EDB154F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EC4338-D0F3-29B2-646B-73F47BD8CF6E}"/>
              </a:ext>
            </a:extLst>
          </p:cNvPr>
          <p:cNvSpPr>
            <a:spLocks noGrp="1"/>
          </p:cNvSpPr>
          <p:nvPr>
            <p:ph type="title"/>
          </p:nvPr>
        </p:nvSpPr>
        <p:spPr/>
        <p:txBody>
          <a:bodyPr/>
          <a:lstStyle/>
          <a:p>
            <a:r>
              <a:rPr lang="en-US"/>
              <a:t>Hyperparameter Tuning Grid</a:t>
            </a:r>
          </a:p>
        </p:txBody>
      </p:sp>
      <p:sp>
        <p:nvSpPr>
          <p:cNvPr id="3" name="Content Placeholder 2">
            <a:extLst>
              <a:ext uri="{FF2B5EF4-FFF2-40B4-BE49-F238E27FC236}">
                <a16:creationId xmlns:a16="http://schemas.microsoft.com/office/drawing/2014/main" id="{05C1CC1D-E867-FF10-CC7E-FD4A4275565B}"/>
              </a:ext>
            </a:extLst>
          </p:cNvPr>
          <p:cNvSpPr>
            <a:spLocks noGrp="1"/>
          </p:cNvSpPr>
          <p:nvPr>
            <p:ph idx="1"/>
          </p:nvPr>
        </p:nvSpPr>
        <p:spPr/>
        <p:txBody>
          <a:bodyPr/>
          <a:lstStyle/>
          <a:p>
            <a:r>
              <a:rPr lang="en-US">
                <a:solidFill>
                  <a:schemeClr val="tx1"/>
                </a:solidFill>
                <a:highlight>
                  <a:srgbClr val="00FFFF"/>
                </a:highlight>
              </a:rPr>
              <a:t>Random Forest</a:t>
            </a:r>
          </a:p>
          <a:p>
            <a:pPr lvl="1"/>
            <a:r>
              <a:rPr lang="en-US">
                <a:solidFill>
                  <a:srgbClr val="FF0000"/>
                </a:solidFill>
              </a:rPr>
              <a:t>Fixed: </a:t>
            </a:r>
            <a:r>
              <a:rPr lang="en-US" err="1">
                <a:solidFill>
                  <a:srgbClr val="FF0000"/>
                </a:solidFill>
              </a:rPr>
              <a:t>class_weight</a:t>
            </a:r>
            <a:r>
              <a:rPr lang="en-US">
                <a:solidFill>
                  <a:srgbClr val="FF0000"/>
                </a:solidFill>
              </a:rPr>
              <a:t>="</a:t>
            </a:r>
            <a:r>
              <a:rPr lang="en-US" err="1">
                <a:solidFill>
                  <a:srgbClr val="FF0000"/>
                </a:solidFill>
              </a:rPr>
              <a:t>balanced_subsample</a:t>
            </a:r>
            <a:r>
              <a:rPr lang="en-US">
                <a:solidFill>
                  <a:srgbClr val="FF0000"/>
                </a:solidFill>
              </a:rPr>
              <a:t>" </a:t>
            </a:r>
          </a:p>
          <a:p>
            <a:pPr lvl="1"/>
            <a:r>
              <a:rPr lang="en-US"/>
              <a:t>Tuned:</a:t>
            </a:r>
          </a:p>
          <a:p>
            <a:pPr lvl="2"/>
            <a:r>
              <a:rPr lang="en-US" err="1">
                <a:solidFill>
                  <a:srgbClr val="FF0000"/>
                </a:solidFill>
              </a:rPr>
              <a:t>n_estimators</a:t>
            </a:r>
            <a:r>
              <a:rPr lang="en-US">
                <a:solidFill>
                  <a:srgbClr val="FF0000"/>
                </a:solidFill>
              </a:rPr>
              <a:t> (Trees): [300, 600, 1000]</a:t>
            </a:r>
          </a:p>
          <a:p>
            <a:pPr lvl="2"/>
            <a:r>
              <a:rPr lang="en-US" err="1"/>
              <a:t>max_depth</a:t>
            </a:r>
            <a:r>
              <a:rPr lang="en-US"/>
              <a:t>: [None, 10, 20, 50]</a:t>
            </a:r>
          </a:p>
        </p:txBody>
      </p:sp>
    </p:spTree>
    <p:extLst>
      <p:ext uri="{BB962C8B-B14F-4D97-AF65-F5344CB8AC3E}">
        <p14:creationId xmlns:p14="http://schemas.microsoft.com/office/powerpoint/2010/main" val="3581802709"/>
      </p:ext>
    </p:extLst>
  </p:cSld>
  <p:clrMapOvr>
    <a:masterClrMapping/>
  </p:clrMapOvr>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2475</Words>
  <Application>Microsoft Office PowerPoint</Application>
  <PresentationFormat>Widescreen</PresentationFormat>
  <Paragraphs>457</Paragraphs>
  <Slides>120</Slides>
  <Notes>0</Notes>
  <HiddenSlides>11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120</vt:i4>
      </vt:variant>
    </vt:vector>
  </HeadingPairs>
  <TitlesOfParts>
    <vt:vector size="125" baseType="lpstr">
      <vt:lpstr>Arial</vt:lpstr>
      <vt:lpstr>Cambria Math</vt:lpstr>
      <vt:lpstr>Consolas</vt:lpstr>
      <vt:lpstr>Courier New</vt:lpstr>
      <vt:lpstr>Default Design</vt:lpstr>
      <vt:lpstr>Breast Cancer Classification and Prognostic Risk Stratification Using Genomic and Clinical Features</vt:lpstr>
      <vt:lpstr>Team Task Assignment</vt:lpstr>
      <vt:lpstr>Table of Content</vt:lpstr>
      <vt:lpstr>Table of Content</vt:lpstr>
      <vt:lpstr>Introduction &amp; Problem Statement </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Why Survival Analysis ?</vt:lpstr>
      <vt:lpstr>Why Survival Analysis ?</vt:lpstr>
      <vt:lpstr>Problem Statement</vt:lpstr>
      <vt:lpstr>Problem Statement</vt:lpstr>
      <vt:lpstr>Problem Statement</vt:lpstr>
      <vt:lpstr>Problem Statement</vt:lpstr>
      <vt:lpstr>Problem Statement</vt:lpstr>
      <vt:lpstr>Table of Content</vt:lpstr>
      <vt:lpstr>Data Preparation</vt:lpstr>
      <vt:lpstr>Data Preparation</vt:lpstr>
      <vt:lpstr>Data Preparation</vt:lpstr>
      <vt:lpstr>Data Preparation</vt:lpstr>
      <vt:lpstr>Data Preparation</vt:lpstr>
      <vt:lpstr>Data Preparation</vt:lpstr>
      <vt:lpstr>Data Preparation</vt:lpstr>
      <vt:lpstr>Data Preparation</vt:lpstr>
      <vt:lpstr>Data Preparation</vt:lpstr>
      <vt:lpstr>Data Preparation</vt:lpstr>
      <vt:lpstr>Data Preparation</vt:lpstr>
      <vt:lpstr>Data Preparation</vt:lpstr>
      <vt:lpstr>Data Preparation</vt:lpstr>
      <vt:lpstr>Data Preparation</vt:lpstr>
      <vt:lpstr>Data Preparation</vt:lpstr>
      <vt:lpstr>Table of Content</vt:lpstr>
      <vt:lpstr>General information</vt:lpstr>
      <vt:lpstr>Exploratory Data Analysis</vt:lpstr>
      <vt:lpstr>Exploratory Data Analysis</vt:lpstr>
      <vt:lpstr>Exploratory Data Analysis</vt:lpstr>
      <vt:lpstr>Exploratory Data Analysis</vt:lpstr>
      <vt:lpstr>Exploratory Data Analysis</vt:lpstr>
      <vt:lpstr>Task 1: Normal vs Tumor</vt:lpstr>
      <vt:lpstr>Exploratory Data Analysis</vt:lpstr>
      <vt:lpstr>Exploratory Data Analysis</vt:lpstr>
      <vt:lpstr>Exploratory Data Analysis</vt:lpstr>
      <vt:lpstr>Exploratory Data Analysis</vt:lpstr>
      <vt:lpstr>Exploratory Data Analysis</vt:lpstr>
      <vt:lpstr>Exploratory Data Analysis</vt:lpstr>
      <vt:lpstr>Task 2: IDC vs ILC</vt:lpstr>
      <vt:lpstr>Exploratory Data Analysis</vt:lpstr>
      <vt:lpstr>Exploratory Data Analysis</vt:lpstr>
      <vt:lpstr>Exploratory Data Analysis</vt:lpstr>
      <vt:lpstr>Exploratory Data Analysis</vt:lpstr>
      <vt:lpstr>Exploratory Data Analysis</vt:lpstr>
      <vt:lpstr>Exploratory Data Analysis</vt:lpstr>
      <vt:lpstr>Task 3: Survival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Table of Content</vt:lpstr>
      <vt:lpstr>PowerPoint Presentation</vt:lpstr>
      <vt:lpstr>Task 1: Normal vs Tumor</vt:lpstr>
      <vt:lpstr>Data preprocessing</vt:lpstr>
      <vt:lpstr>Data preprocessing</vt:lpstr>
      <vt:lpstr>Data preprocessing</vt:lpstr>
      <vt:lpstr>Data preprocessing</vt:lpstr>
      <vt:lpstr>Data preprocessing</vt:lpstr>
      <vt:lpstr>Task 2: IDC vs ILC</vt:lpstr>
      <vt:lpstr>Data preprocessing</vt:lpstr>
      <vt:lpstr>Data preprocessing</vt:lpstr>
      <vt:lpstr>Task 3: Survival analysis</vt:lpstr>
      <vt:lpstr>PowerPoint Presentation</vt:lpstr>
      <vt:lpstr>Data preprocessing</vt:lpstr>
      <vt:lpstr>Data preprocessing</vt:lpstr>
      <vt:lpstr>Data preprocessing</vt:lpstr>
      <vt:lpstr>Data preprocessing</vt:lpstr>
      <vt:lpstr>Data preprocessing</vt:lpstr>
      <vt:lpstr>Data preprocessing</vt:lpstr>
      <vt:lpstr>Data preprocessing</vt:lpstr>
      <vt:lpstr>Table of Content</vt:lpstr>
      <vt:lpstr>modeling</vt:lpstr>
      <vt:lpstr>Methods</vt:lpstr>
      <vt:lpstr>Methods</vt:lpstr>
      <vt:lpstr>Hyperparameter Tuning Grid</vt:lpstr>
      <vt:lpstr>Hyperparameter Tuning Grid</vt:lpstr>
      <vt:lpstr>Hyperparameter Tuning Grid</vt:lpstr>
      <vt:lpstr>Hyperparameter Tuning Grid</vt:lpstr>
      <vt:lpstr>Hyperparameter Tuning Grid</vt:lpstr>
      <vt:lpstr>Hyperparameter Tuning Grid</vt:lpstr>
      <vt:lpstr>Hyperparameter Tuning Grid</vt:lpstr>
      <vt:lpstr>results</vt:lpstr>
      <vt:lpstr>Task 1: Normal vs Tumor</vt:lpstr>
      <vt:lpstr>Results CV(inner)</vt:lpstr>
      <vt:lpstr>Results</vt:lpstr>
      <vt:lpstr>Results</vt:lpstr>
      <vt:lpstr>Task 2: IDC vs ILC</vt:lpstr>
      <vt:lpstr>Results CV(inner)</vt:lpstr>
      <vt:lpstr>Results</vt:lpstr>
      <vt:lpstr>Results</vt:lpstr>
      <vt:lpstr>Task 3: Survival analysis</vt:lpstr>
      <vt:lpstr>PowerPoint Presentation</vt:lpstr>
      <vt:lpstr>Results</vt:lpstr>
      <vt:lpstr>Results</vt:lpstr>
      <vt:lpstr>Results</vt:lpstr>
      <vt:lpstr>Table of Content</vt:lpstr>
      <vt:lpstr>Thank you for your attention University of Information Technology – HCMC</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 cc</dc:title>
  <dc:creator>Hong</dc:creator>
  <cp:lastModifiedBy>Thục Huỳnh</cp:lastModifiedBy>
  <cp:revision>2</cp:revision>
  <cp:lastPrinted>2025-10-25T06:32:40Z</cp:lastPrinted>
  <dcterms:created xsi:type="dcterms:W3CDTF">2008-06-14T04:13:27Z</dcterms:created>
  <dcterms:modified xsi:type="dcterms:W3CDTF">2025-12-22T06:09:04Z</dcterms:modified>
</cp:coreProperties>
</file>